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316" r:id="rId2"/>
    <p:sldId id="338" r:id="rId3"/>
    <p:sldId id="287" r:id="rId4"/>
    <p:sldId id="279" r:id="rId5"/>
    <p:sldId id="335" r:id="rId6"/>
    <p:sldId id="337" r:id="rId7"/>
    <p:sldId id="273" r:id="rId8"/>
    <p:sldId id="260" r:id="rId9"/>
    <p:sldId id="270" r:id="rId10"/>
    <p:sldId id="340" r:id="rId11"/>
    <p:sldId id="314" r:id="rId12"/>
    <p:sldId id="274" r:id="rId13"/>
    <p:sldId id="330" r:id="rId14"/>
    <p:sldId id="339" r:id="rId15"/>
    <p:sldId id="312" r:id="rId16"/>
    <p:sldId id="324" r:id="rId17"/>
    <p:sldId id="264" r:id="rId18"/>
    <p:sldId id="333" r:id="rId19"/>
    <p:sldId id="320"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59" autoAdjust="0"/>
    <p:restoredTop sz="86435" autoAdjust="0"/>
  </p:normalViewPr>
  <p:slideViewPr>
    <p:cSldViewPr snapToGrid="0" snapToObjects="1">
      <p:cViewPr varScale="1">
        <p:scale>
          <a:sx n="68" d="100"/>
          <a:sy n="68" d="100"/>
        </p:scale>
        <p:origin x="216" y="7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0E52E-8961-CF41-8300-EDD36E7F88B0}" type="datetimeFigureOut">
              <a:rPr lang="en-US" smtClean="0"/>
              <a:t>10/16/23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C8932-4371-0449-8EEF-09A712CC36DB}" type="slidenum">
              <a:rPr lang="en-US" smtClean="0"/>
              <a:t>‹#›</a:t>
            </a:fld>
            <a:endParaRPr lang="en-US"/>
          </a:p>
        </p:txBody>
      </p:sp>
    </p:spTree>
    <p:extLst>
      <p:ext uri="{BB962C8B-B14F-4D97-AF65-F5344CB8AC3E}">
        <p14:creationId xmlns:p14="http://schemas.microsoft.com/office/powerpoint/2010/main" val="253606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17F529-5204-E545-A214-D8650B9B75E5}"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28BDB-01B1-CF44-80C7-1E71E6C89264}" type="slidenum">
              <a:rPr lang="en-US" smtClean="0"/>
              <a:t>‹#›</a:t>
            </a:fld>
            <a:endParaRPr lang="en-US"/>
          </a:p>
        </p:txBody>
      </p:sp>
    </p:spTree>
    <p:extLst>
      <p:ext uri="{BB962C8B-B14F-4D97-AF65-F5344CB8AC3E}">
        <p14:creationId xmlns:p14="http://schemas.microsoft.com/office/powerpoint/2010/main" val="3737469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17F529-5204-E545-A214-D8650B9B75E5}"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28BDB-01B1-CF44-80C7-1E71E6C89264}" type="slidenum">
              <a:rPr lang="en-US" smtClean="0"/>
              <a:t>‹#›</a:t>
            </a:fld>
            <a:endParaRPr lang="en-US"/>
          </a:p>
        </p:txBody>
      </p:sp>
    </p:spTree>
    <p:extLst>
      <p:ext uri="{BB962C8B-B14F-4D97-AF65-F5344CB8AC3E}">
        <p14:creationId xmlns:p14="http://schemas.microsoft.com/office/powerpoint/2010/main" val="1281708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17F529-5204-E545-A214-D8650B9B75E5}"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28BDB-01B1-CF44-80C7-1E71E6C89264}" type="slidenum">
              <a:rPr lang="en-US" smtClean="0"/>
              <a:t>‹#›</a:t>
            </a:fld>
            <a:endParaRPr lang="en-US"/>
          </a:p>
        </p:txBody>
      </p:sp>
    </p:spTree>
    <p:extLst>
      <p:ext uri="{BB962C8B-B14F-4D97-AF65-F5344CB8AC3E}">
        <p14:creationId xmlns:p14="http://schemas.microsoft.com/office/powerpoint/2010/main" val="3665897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17F529-5204-E545-A214-D8650B9B75E5}"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28BDB-01B1-CF44-80C7-1E71E6C89264}" type="slidenum">
              <a:rPr lang="en-US" smtClean="0"/>
              <a:t>‹#›</a:t>
            </a:fld>
            <a:endParaRPr lang="en-US"/>
          </a:p>
        </p:txBody>
      </p:sp>
    </p:spTree>
    <p:extLst>
      <p:ext uri="{BB962C8B-B14F-4D97-AF65-F5344CB8AC3E}">
        <p14:creationId xmlns:p14="http://schemas.microsoft.com/office/powerpoint/2010/main" val="2963687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17F529-5204-E545-A214-D8650B9B75E5}"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28BDB-01B1-CF44-80C7-1E71E6C89264}" type="slidenum">
              <a:rPr lang="en-US" smtClean="0"/>
              <a:t>‹#›</a:t>
            </a:fld>
            <a:endParaRPr lang="en-US"/>
          </a:p>
        </p:txBody>
      </p:sp>
    </p:spTree>
    <p:extLst>
      <p:ext uri="{BB962C8B-B14F-4D97-AF65-F5344CB8AC3E}">
        <p14:creationId xmlns:p14="http://schemas.microsoft.com/office/powerpoint/2010/main" val="174594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17F529-5204-E545-A214-D8650B9B75E5}" type="datetimeFigureOut">
              <a:rPr lang="en-US" smtClean="0"/>
              <a:t>10/16/23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28BDB-01B1-CF44-80C7-1E71E6C89264}" type="slidenum">
              <a:rPr lang="en-US" smtClean="0"/>
              <a:t>‹#›</a:t>
            </a:fld>
            <a:endParaRPr lang="en-US"/>
          </a:p>
        </p:txBody>
      </p:sp>
    </p:spTree>
    <p:extLst>
      <p:ext uri="{BB962C8B-B14F-4D97-AF65-F5344CB8AC3E}">
        <p14:creationId xmlns:p14="http://schemas.microsoft.com/office/powerpoint/2010/main" val="680800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17F529-5204-E545-A214-D8650B9B75E5}" type="datetimeFigureOut">
              <a:rPr lang="en-US" smtClean="0"/>
              <a:t>10/16/23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128BDB-01B1-CF44-80C7-1E71E6C89264}" type="slidenum">
              <a:rPr lang="en-US" smtClean="0"/>
              <a:t>‹#›</a:t>
            </a:fld>
            <a:endParaRPr lang="en-US"/>
          </a:p>
        </p:txBody>
      </p:sp>
    </p:spTree>
    <p:extLst>
      <p:ext uri="{BB962C8B-B14F-4D97-AF65-F5344CB8AC3E}">
        <p14:creationId xmlns:p14="http://schemas.microsoft.com/office/powerpoint/2010/main" val="4211473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17F529-5204-E545-A214-D8650B9B75E5}" type="datetimeFigureOut">
              <a:rPr lang="en-US" smtClean="0"/>
              <a:t>10/16/23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128BDB-01B1-CF44-80C7-1E71E6C89264}" type="slidenum">
              <a:rPr lang="en-US" smtClean="0"/>
              <a:t>‹#›</a:t>
            </a:fld>
            <a:endParaRPr lang="en-US"/>
          </a:p>
        </p:txBody>
      </p:sp>
    </p:spTree>
    <p:extLst>
      <p:ext uri="{BB962C8B-B14F-4D97-AF65-F5344CB8AC3E}">
        <p14:creationId xmlns:p14="http://schemas.microsoft.com/office/powerpoint/2010/main" val="226195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17F529-5204-E545-A214-D8650B9B75E5}" type="datetimeFigureOut">
              <a:rPr lang="en-US" smtClean="0"/>
              <a:t>10/16/23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128BDB-01B1-CF44-80C7-1E71E6C89264}" type="slidenum">
              <a:rPr lang="en-US" smtClean="0"/>
              <a:t>‹#›</a:t>
            </a:fld>
            <a:endParaRPr lang="en-US"/>
          </a:p>
        </p:txBody>
      </p:sp>
    </p:spTree>
    <p:extLst>
      <p:ext uri="{BB962C8B-B14F-4D97-AF65-F5344CB8AC3E}">
        <p14:creationId xmlns:p14="http://schemas.microsoft.com/office/powerpoint/2010/main" val="100164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17F529-5204-E545-A214-D8650B9B75E5}" type="datetimeFigureOut">
              <a:rPr lang="en-US" smtClean="0"/>
              <a:t>10/16/23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28BDB-01B1-CF44-80C7-1E71E6C89264}" type="slidenum">
              <a:rPr lang="en-US" smtClean="0"/>
              <a:t>‹#›</a:t>
            </a:fld>
            <a:endParaRPr lang="en-US"/>
          </a:p>
        </p:txBody>
      </p:sp>
    </p:spTree>
    <p:extLst>
      <p:ext uri="{BB962C8B-B14F-4D97-AF65-F5344CB8AC3E}">
        <p14:creationId xmlns:p14="http://schemas.microsoft.com/office/powerpoint/2010/main" val="2739403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17F529-5204-E545-A214-D8650B9B75E5}" type="datetimeFigureOut">
              <a:rPr lang="en-US" smtClean="0"/>
              <a:t>10/16/23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28BDB-01B1-CF44-80C7-1E71E6C89264}" type="slidenum">
              <a:rPr lang="en-US" smtClean="0"/>
              <a:t>‹#›</a:t>
            </a:fld>
            <a:endParaRPr lang="en-US"/>
          </a:p>
        </p:txBody>
      </p:sp>
    </p:spTree>
    <p:extLst>
      <p:ext uri="{BB962C8B-B14F-4D97-AF65-F5344CB8AC3E}">
        <p14:creationId xmlns:p14="http://schemas.microsoft.com/office/powerpoint/2010/main" val="3484289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17F529-5204-E545-A214-D8650B9B75E5}" type="datetimeFigureOut">
              <a:rPr lang="en-US" smtClean="0"/>
              <a:t>10/16/23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128BDB-01B1-CF44-80C7-1E71E6C89264}" type="slidenum">
              <a:rPr lang="en-US" smtClean="0"/>
              <a:t>‹#›</a:t>
            </a:fld>
            <a:endParaRPr lang="en-US"/>
          </a:p>
        </p:txBody>
      </p:sp>
    </p:spTree>
    <p:extLst>
      <p:ext uri="{BB962C8B-B14F-4D97-AF65-F5344CB8AC3E}">
        <p14:creationId xmlns:p14="http://schemas.microsoft.com/office/powerpoint/2010/main" val="1783883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D033-227B-1746-A1F7-B6B3F46977FD}"/>
              </a:ext>
            </a:extLst>
          </p:cNvPr>
          <p:cNvSpPr>
            <a:spLocks noGrp="1"/>
          </p:cNvSpPr>
          <p:nvPr>
            <p:ph type="title"/>
          </p:nvPr>
        </p:nvSpPr>
        <p:spPr>
          <a:xfrm>
            <a:off x="571500" y="1138036"/>
            <a:ext cx="3064248" cy="1402470"/>
          </a:xfrm>
        </p:spPr>
        <p:txBody>
          <a:bodyPr vert="horz" lIns="91440" tIns="45720" rIns="91440" bIns="45720" rtlCol="0" anchor="t">
            <a:normAutofit/>
          </a:bodyPr>
          <a:lstStyle/>
          <a:p>
            <a:pPr defTabSz="914400">
              <a:lnSpc>
                <a:spcPct val="90000"/>
              </a:lnSpc>
            </a:pPr>
            <a:br>
              <a:rPr lang="en-US" sz="700"/>
            </a:br>
            <a:br>
              <a:rPr lang="en-US" sz="700"/>
            </a:br>
            <a:br>
              <a:rPr lang="en-US" sz="700"/>
            </a:br>
            <a:br>
              <a:rPr lang="en-US" sz="700"/>
            </a:br>
            <a:br>
              <a:rPr lang="en-US" sz="700"/>
            </a:br>
            <a:br>
              <a:rPr lang="en-US" sz="700"/>
            </a:br>
            <a:br>
              <a:rPr lang="en-US" sz="700"/>
            </a:br>
            <a:br>
              <a:rPr lang="en-US" sz="700"/>
            </a:br>
            <a:br>
              <a:rPr lang="en-US" sz="700"/>
            </a:br>
            <a:br>
              <a:rPr lang="en-US" sz="700"/>
            </a:br>
            <a:br>
              <a:rPr lang="en-US" sz="700"/>
            </a:br>
            <a:r>
              <a:rPr lang="en-US" sz="700"/>
              <a:t> </a:t>
            </a:r>
          </a:p>
        </p:txBody>
      </p:sp>
      <p:cxnSp>
        <p:nvCxnSpPr>
          <p:cNvPr id="13" name="Straight Connector 12">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6DFB1C8-42A3-C34F-9857-20D232FB035E}"/>
              </a:ext>
            </a:extLst>
          </p:cNvPr>
          <p:cNvSpPr/>
          <p:nvPr/>
        </p:nvSpPr>
        <p:spPr>
          <a:xfrm>
            <a:off x="370390" y="972277"/>
            <a:ext cx="3750197" cy="5717886"/>
          </a:xfrm>
          <a:prstGeom prst="rect">
            <a:avLst/>
          </a:prstGeom>
        </p:spPr>
        <p:txBody>
          <a:bodyPr vert="horz" lIns="91440" tIns="45720" rIns="91440" bIns="45720" rtlCol="0">
            <a:normAutofit fontScale="77500" lnSpcReduction="20000"/>
          </a:bodyPr>
          <a:lstStyle/>
          <a:p>
            <a:pPr defTabSz="914400">
              <a:lnSpc>
                <a:spcPct val="90000"/>
              </a:lnSpc>
              <a:spcAft>
                <a:spcPts val="600"/>
              </a:spcAft>
            </a:pPr>
            <a:r>
              <a:rPr lang="en-US" sz="2400" dirty="0">
                <a:solidFill>
                  <a:srgbClr val="7030A0"/>
                </a:solidFill>
                <a:latin typeface="Times New Roman" panose="02020603050405020304" pitchFamily="18" charset="0"/>
                <a:cs typeface="Times New Roman" panose="02020603050405020304" pitchFamily="18" charset="0"/>
              </a:rPr>
              <a:t>For next week: </a:t>
            </a:r>
          </a:p>
          <a:p>
            <a:pPr defTabSz="914400">
              <a:lnSpc>
                <a:spcPct val="90000"/>
              </a:lnSpc>
              <a:spcAft>
                <a:spcPts val="600"/>
              </a:spcAft>
            </a:pPr>
            <a:br>
              <a:rPr lang="en-US" sz="2400" dirty="0">
                <a:solidFill>
                  <a:srgbClr val="7030A0"/>
                </a:solidFill>
                <a:latin typeface="Times New Roman" panose="02020603050405020304" pitchFamily="18" charset="0"/>
                <a:cs typeface="Times New Roman" panose="02020603050405020304" pitchFamily="18" charset="0"/>
              </a:rPr>
            </a:br>
            <a:r>
              <a:rPr lang="en-US" sz="2400" dirty="0">
                <a:solidFill>
                  <a:srgbClr val="7030A0"/>
                </a:solidFill>
                <a:latin typeface="Times New Roman" panose="02020603050405020304" pitchFamily="18" charset="0"/>
                <a:cs typeface="Times New Roman" panose="02020603050405020304" pitchFamily="18" charset="0"/>
              </a:rPr>
              <a:t>By Monday read: </a:t>
            </a:r>
          </a:p>
          <a:p>
            <a:pPr defTabSz="914400">
              <a:lnSpc>
                <a:spcPct val="90000"/>
              </a:lnSpc>
              <a:spcAft>
                <a:spcPts val="600"/>
              </a:spcAft>
            </a:pP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“Let’s Cook Thai: Recipes for Colonialism,”  </a:t>
            </a:r>
            <a:r>
              <a:rPr lang="en-US" sz="2400" dirty="0" err="1">
                <a:latin typeface="Times New Roman" panose="02020603050405020304" pitchFamily="18" charset="0"/>
                <a:cs typeface="Times New Roman" panose="02020603050405020304" pitchFamily="18" charset="0"/>
              </a:rPr>
              <a:t>Heldke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“Introduction: Empires of the Mind: My love affair with Asian food begins,” Shaw</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“Not from the Food,” Wong</a:t>
            </a:r>
          </a:p>
          <a:p>
            <a:pPr defTabSz="914400">
              <a:lnSpc>
                <a:spcPct val="90000"/>
              </a:lnSpc>
              <a:spcAft>
                <a:spcPts val="600"/>
              </a:spcAft>
            </a:pPr>
            <a:endParaRPr lang="en-US" sz="2400" dirty="0">
              <a:latin typeface="Times New Roman" panose="02020603050405020304" pitchFamily="18" charset="0"/>
              <a:cs typeface="Times New Roman" panose="02020603050405020304" pitchFamily="18" charset="0"/>
            </a:endParaRPr>
          </a:p>
          <a:p>
            <a:pPr defTabSz="914400">
              <a:lnSpc>
                <a:spcPct val="90000"/>
              </a:lnSpc>
              <a:spcAft>
                <a:spcPts val="600"/>
              </a:spcAft>
            </a:pPr>
            <a:r>
              <a:rPr lang="en-US" sz="2400" b="1" dirty="0">
                <a:solidFill>
                  <a:srgbClr val="7030A0"/>
                </a:solidFill>
                <a:latin typeface="Times New Roman" panose="02020603050405020304" pitchFamily="18" charset="0"/>
                <a:cs typeface="Times New Roman" panose="02020603050405020304" pitchFamily="18" charset="0"/>
              </a:rPr>
              <a:t>To think about: </a:t>
            </a:r>
            <a:r>
              <a:rPr lang="en-US" sz="2400" dirty="0">
                <a:latin typeface="Times New Roman" panose="02020603050405020304" pitchFamily="18" charset="0"/>
                <a:cs typeface="Times New Roman" panose="02020603050405020304" pitchFamily="18" charset="0"/>
              </a:rPr>
              <a:t>Does </a:t>
            </a:r>
            <a:r>
              <a:rPr lang="en-US" sz="2400" dirty="0" err="1">
                <a:latin typeface="Times New Roman" panose="02020603050405020304" pitchFamily="18" charset="0"/>
                <a:cs typeface="Times New Roman" panose="02020603050405020304" pitchFamily="18" charset="0"/>
              </a:rPr>
              <a:t>Heldke’s</a:t>
            </a:r>
            <a:r>
              <a:rPr lang="en-US" sz="2400" dirty="0">
                <a:latin typeface="Times New Roman" panose="02020603050405020304" pitchFamily="18" charset="0"/>
                <a:cs typeface="Times New Roman" panose="02020603050405020304" pitchFamily="18" charset="0"/>
              </a:rPr>
              <a:t> interest in cooking Thai cuisine make her a “food colonizer” (398)? </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solidFill>
                  <a:srgbClr val="7030A0"/>
                </a:solidFill>
                <a:latin typeface="Times New Roman" panose="02020603050405020304" pitchFamily="18" charset="0"/>
                <a:cs typeface="Times New Roman" panose="02020603050405020304" pitchFamily="18" charset="0"/>
              </a:rPr>
              <a:t>by Wed. read: </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“Beefeaters,” </a:t>
            </a:r>
            <a:r>
              <a:rPr lang="en-US" sz="2400" dirty="0" err="1">
                <a:latin typeface="Times New Roman" panose="02020603050405020304" pitchFamily="18" charset="0"/>
                <a:cs typeface="Times New Roman" panose="02020603050405020304" pitchFamily="18" charset="0"/>
              </a:rPr>
              <a:t>Sekhon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“Toll House Cookies,” Nguyen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“If You Are What You Eat, Then What Am I?,” Kothari</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“The Garden,” </a:t>
            </a:r>
            <a:r>
              <a:rPr lang="en-US" sz="2400" dirty="0" err="1">
                <a:latin typeface="Times New Roman" panose="02020603050405020304" pitchFamily="18" charset="0"/>
                <a:cs typeface="Times New Roman" panose="02020603050405020304" pitchFamily="18" charset="0"/>
              </a:rPr>
              <a:t>Noukou</a:t>
            </a:r>
            <a:r>
              <a:rPr lang="en-US" sz="2400" dirty="0">
                <a:latin typeface="Times New Roman" panose="02020603050405020304" pitchFamily="18" charset="0"/>
                <a:cs typeface="Times New Roman" panose="02020603050405020304" pitchFamily="18" charset="0"/>
              </a:rPr>
              <a:t> Thao</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defTabSz="914400">
              <a:lnSpc>
                <a:spcPct val="90000"/>
              </a:lnSpc>
              <a:spcAft>
                <a:spcPts val="600"/>
              </a:spcAft>
            </a:pPr>
            <a:r>
              <a:rPr lang="en-US" sz="2400" dirty="0">
                <a:solidFill>
                  <a:srgbClr val="7030A0"/>
                </a:solidFill>
                <a:latin typeface="Times New Roman" panose="02020603050405020304" pitchFamily="18" charset="0"/>
                <a:cs typeface="Times New Roman" panose="02020603050405020304" pitchFamily="18" charset="0"/>
              </a:rPr>
              <a:t>View media: </a:t>
            </a:r>
            <a:r>
              <a:rPr lang="en-US" sz="2400" i="1" dirty="0">
                <a:latin typeface="Times New Roman" panose="02020603050405020304" pitchFamily="18" charset="0"/>
                <a:cs typeface="Times New Roman" panose="02020603050405020304" pitchFamily="18" charset="0"/>
              </a:rPr>
              <a:t>Bao</a:t>
            </a:r>
            <a:r>
              <a:rPr lang="en-US" sz="2400" dirty="0">
                <a:latin typeface="Times New Roman" panose="02020603050405020304" pitchFamily="18" charset="0"/>
                <a:cs typeface="Times New Roman" panose="02020603050405020304" pitchFamily="18" charset="0"/>
              </a:rPr>
              <a:t>, Shi</a:t>
            </a:r>
          </a:p>
          <a:p>
            <a:pPr indent="-228600" defTabSz="914400">
              <a:lnSpc>
                <a:spcPct val="90000"/>
              </a:lnSpc>
              <a:spcAft>
                <a:spcPts val="600"/>
              </a:spcAft>
              <a:buFont typeface="Arial" panose="020B0604020202020204" pitchFamily="34" charset="0"/>
              <a:buChar char="•"/>
            </a:pPr>
            <a:endParaRPr lang="en-US" sz="900" dirty="0"/>
          </a:p>
          <a:p>
            <a:pPr indent="-228600" defTabSz="914400">
              <a:lnSpc>
                <a:spcPct val="90000"/>
              </a:lnSpc>
              <a:spcAft>
                <a:spcPts val="600"/>
              </a:spcAft>
              <a:buFont typeface="Arial" panose="020B0604020202020204" pitchFamily="34" charset="0"/>
              <a:buChar char="•"/>
            </a:pPr>
            <a:endParaRPr lang="en-US" sz="900" dirty="0"/>
          </a:p>
          <a:p>
            <a:pPr indent="-228600" defTabSz="914400">
              <a:lnSpc>
                <a:spcPct val="90000"/>
              </a:lnSpc>
              <a:spcAft>
                <a:spcPts val="600"/>
              </a:spcAft>
              <a:buFont typeface="Arial" panose="020B0604020202020204" pitchFamily="34" charset="0"/>
              <a:buChar char="•"/>
            </a:pPr>
            <a:endParaRPr lang="en-US" sz="900" dirty="0"/>
          </a:p>
        </p:txBody>
      </p:sp>
      <p:pic>
        <p:nvPicPr>
          <p:cNvPr id="8" name="Content Placeholder 7">
            <a:extLst>
              <a:ext uri="{FF2B5EF4-FFF2-40B4-BE49-F238E27FC236}">
                <a16:creationId xmlns:a16="http://schemas.microsoft.com/office/drawing/2014/main" id="{870D2181-A8D8-2186-93BC-BDDB003DC3C8}"/>
              </a:ext>
            </a:extLst>
          </p:cNvPr>
          <p:cNvPicPr>
            <a:picLocks noGrp="1" noChangeAspect="1"/>
          </p:cNvPicPr>
          <p:nvPr>
            <p:ph idx="1"/>
          </p:nvPr>
        </p:nvPicPr>
        <p:blipFill rotWithShape="1">
          <a:blip r:embed="rId2"/>
          <a:srcRect l="24663" r="4876"/>
          <a:stretch/>
        </p:blipFill>
        <p:spPr>
          <a:xfrm>
            <a:off x="4238244" y="10"/>
            <a:ext cx="4905756" cy="6857990"/>
          </a:xfrm>
          <a:prstGeom prst="rect">
            <a:avLst/>
          </a:prstGeom>
        </p:spPr>
      </p:pic>
    </p:spTree>
    <p:extLst>
      <p:ext uri="{BB962C8B-B14F-4D97-AF65-F5344CB8AC3E}">
        <p14:creationId xmlns:p14="http://schemas.microsoft.com/office/powerpoint/2010/main" val="1002894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35780"/>
            <a:ext cx="6650390" cy="812141"/>
          </a:xfrm>
        </p:spPr>
        <p:txBody>
          <a:bodyPr>
            <a:normAutofit fontScale="90000"/>
          </a:bodyPr>
          <a:lstStyle/>
          <a:p>
            <a:pPr algn="l"/>
            <a:r>
              <a:rPr lang="en-US" sz="2700" dirty="0">
                <a:latin typeface="Comic Sans MS"/>
                <a:cs typeface="Comic Sans MS"/>
              </a:rPr>
              <a:t> “</a:t>
            </a:r>
            <a:r>
              <a:rPr lang="en-US" sz="2700" dirty="0" err="1">
                <a:latin typeface="Comic Sans MS"/>
                <a:cs typeface="Comic Sans MS"/>
              </a:rPr>
              <a:t>monkeyness</a:t>
            </a:r>
            <a:r>
              <a:rPr lang="en-US" sz="2700" dirty="0">
                <a:latin typeface="Comic Sans MS"/>
                <a:cs typeface="Comic Sans MS"/>
              </a:rPr>
              <a:t>” as essential, a series of fixed traits? </a:t>
            </a:r>
          </a:p>
        </p:txBody>
      </p:sp>
      <p:sp>
        <p:nvSpPr>
          <p:cNvPr id="5" name="Text Placeholder 4"/>
          <p:cNvSpPr>
            <a:spLocks noGrp="1"/>
          </p:cNvSpPr>
          <p:nvPr>
            <p:ph type="body" idx="1"/>
          </p:nvPr>
        </p:nvSpPr>
        <p:spPr>
          <a:xfrm>
            <a:off x="198277" y="1535114"/>
            <a:ext cx="4040188" cy="448334"/>
          </a:xfrm>
        </p:spPr>
        <p:txBody>
          <a:bodyPr>
            <a:normAutofit lnSpcReduction="10000"/>
          </a:bodyPr>
          <a:lstStyle/>
          <a:p>
            <a:r>
              <a:rPr lang="en-US" dirty="0">
                <a:latin typeface="Comic Sans MS"/>
                <a:cs typeface="Comic Sans MS"/>
              </a:rPr>
              <a:t>Conflict: rebellion</a:t>
            </a:r>
          </a:p>
        </p:txBody>
      </p:sp>
      <p:pic>
        <p:nvPicPr>
          <p:cNvPr id="9" name="Content Placeholder 8" descr="abc 69 created by no one.jpg"/>
          <p:cNvPicPr>
            <a:picLocks noGrp="1" noChangeAspect="1"/>
          </p:cNvPicPr>
          <p:nvPr>
            <p:ph sz="half" idx="2"/>
          </p:nvPr>
        </p:nvPicPr>
        <p:blipFill>
          <a:blip r:embed="rId2">
            <a:extLst>
              <a:ext uri="{28A0092B-C50C-407E-A947-70E740481C1C}">
                <a14:useLocalDpi xmlns:a14="http://schemas.microsoft.com/office/drawing/2010/main" val="0"/>
              </a:ext>
            </a:extLst>
          </a:blip>
          <a:srcRect t="-23494" b="-23494"/>
          <a:stretch>
            <a:fillRect/>
          </a:stretch>
        </p:blipFill>
        <p:spPr>
          <a:xfrm>
            <a:off x="0" y="1652084"/>
            <a:ext cx="4497388" cy="4057995"/>
          </a:xfrm>
        </p:spPr>
      </p:pic>
      <p:sp>
        <p:nvSpPr>
          <p:cNvPr id="7" name="Text Placeholder 6"/>
          <p:cNvSpPr>
            <a:spLocks noGrp="1"/>
          </p:cNvSpPr>
          <p:nvPr>
            <p:ph type="body" sz="quarter" idx="3"/>
          </p:nvPr>
        </p:nvSpPr>
        <p:spPr>
          <a:xfrm>
            <a:off x="4771434" y="2132801"/>
            <a:ext cx="4041775" cy="639762"/>
          </a:xfrm>
        </p:spPr>
        <p:txBody>
          <a:bodyPr>
            <a:normAutofit fontScale="92500" lnSpcReduction="20000"/>
          </a:bodyPr>
          <a:lstStyle/>
          <a:p>
            <a:r>
              <a:rPr lang="en-US" dirty="0">
                <a:latin typeface="Comic Sans MS"/>
                <a:cs typeface="Comic Sans MS"/>
              </a:rPr>
              <a:t>Resolution: “how good it is to be a monkey”</a:t>
            </a:r>
          </a:p>
        </p:txBody>
      </p:sp>
      <p:pic>
        <p:nvPicPr>
          <p:cNvPr id="2" name="Content Placeholder 1" descr="abc 223 good to be a monkey.jpg"/>
          <p:cNvPicPr>
            <a:picLocks noGrp="1" noChangeAspect="1"/>
          </p:cNvPicPr>
          <p:nvPr>
            <p:ph sz="quarter" idx="4"/>
          </p:nvPr>
        </p:nvPicPr>
        <p:blipFill>
          <a:blip r:embed="rId3">
            <a:extLst>
              <a:ext uri="{28A0092B-C50C-407E-A947-70E740481C1C}">
                <a14:useLocalDpi xmlns:a14="http://schemas.microsoft.com/office/drawing/2010/main" val="0"/>
              </a:ext>
            </a:extLst>
          </a:blip>
          <a:srcRect t="-17878" b="-17878"/>
          <a:stretch>
            <a:fillRect/>
          </a:stretch>
        </p:blipFill>
        <p:spPr>
          <a:xfrm>
            <a:off x="4893180" y="2718273"/>
            <a:ext cx="4088896" cy="4012727"/>
          </a:xfrm>
        </p:spPr>
      </p:pic>
    </p:spTree>
    <p:extLst>
      <p:ext uri="{BB962C8B-B14F-4D97-AF65-F5344CB8AC3E}">
        <p14:creationId xmlns:p14="http://schemas.microsoft.com/office/powerpoint/2010/main" val="492415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bakery cafe&#10;&#10;Description automatically generated">
            <a:extLst>
              <a:ext uri="{FF2B5EF4-FFF2-40B4-BE49-F238E27FC236}">
                <a16:creationId xmlns:a16="http://schemas.microsoft.com/office/drawing/2014/main" id="{AC0DD3CA-2A98-FAFD-C7A9-39B076C17DA4}"/>
              </a:ext>
            </a:extLst>
          </p:cNvPr>
          <p:cNvPicPr>
            <a:picLocks noGrp="1" noChangeAspect="1"/>
          </p:cNvPicPr>
          <p:nvPr>
            <p:ph idx="1"/>
          </p:nvPr>
        </p:nvPicPr>
        <p:blipFill rotWithShape="1">
          <a:blip r:embed="rId2"/>
          <a:srcRect t="20643" b="19368"/>
          <a:stretch/>
        </p:blipFill>
        <p:spPr>
          <a:xfrm>
            <a:off x="20" y="1282"/>
            <a:ext cx="9143980" cy="6856718"/>
          </a:xfrm>
          <a:prstGeom prst="rect">
            <a:avLst/>
          </a:prstGeom>
        </p:spPr>
      </p:pic>
    </p:spTree>
    <p:extLst>
      <p:ext uri="{BB962C8B-B14F-4D97-AF65-F5344CB8AC3E}">
        <p14:creationId xmlns:p14="http://schemas.microsoft.com/office/powerpoint/2010/main" val="380086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473202" y="640823"/>
            <a:ext cx="2564892" cy="5583148"/>
          </a:xfrm>
        </p:spPr>
        <p:txBody>
          <a:bodyPr vert="horz" lIns="91440" tIns="45720" rIns="91440" bIns="45720" rtlCol="0" anchor="ctr">
            <a:normAutofit/>
          </a:bodyPr>
          <a:lstStyle/>
          <a:p>
            <a:pPr defTabSz="914400">
              <a:lnSpc>
                <a:spcPct val="90000"/>
              </a:lnSpc>
            </a:pPr>
            <a:br>
              <a:rPr lang="en-US" sz="2200" kern="1200" dirty="0">
                <a:solidFill>
                  <a:schemeClr val="tx1"/>
                </a:solidFill>
                <a:latin typeface="+mj-lt"/>
                <a:ea typeface="+mj-ea"/>
                <a:cs typeface="+mj-cs"/>
              </a:rPr>
            </a:br>
            <a:r>
              <a:rPr lang="en-US" sz="2200" kern="1200" dirty="0">
                <a:solidFill>
                  <a:schemeClr val="tx1"/>
                </a:solidFill>
                <a:latin typeface="+mj-lt"/>
                <a:ea typeface="+mj-ea"/>
                <a:cs typeface="+mj-cs"/>
              </a:rPr>
              <a:t> </a:t>
            </a:r>
            <a:br>
              <a:rPr lang="en-US" sz="2200" kern="1200" dirty="0">
                <a:solidFill>
                  <a:schemeClr val="tx1"/>
                </a:solidFill>
                <a:latin typeface="+mj-lt"/>
                <a:ea typeface="+mj-ea"/>
                <a:cs typeface="+mj-cs"/>
              </a:rPr>
            </a:br>
            <a:r>
              <a:rPr lang="en-US" sz="2200" kern="1200" dirty="0">
                <a:solidFill>
                  <a:schemeClr val="tx1"/>
                </a:solidFill>
                <a:latin typeface="+mj-lt"/>
                <a:ea typeface="+mj-ea"/>
                <a:cs typeface="+mj-cs"/>
              </a:rPr>
              <a:t>“I wanted to do an Asian-American retelling of the tale, so I added Western, Judeo-Christian elements to my version.”  </a:t>
            </a:r>
            <a:br>
              <a:rPr lang="en-US" sz="2200" kern="1200" dirty="0">
                <a:solidFill>
                  <a:schemeClr val="tx1"/>
                </a:solidFill>
                <a:latin typeface="+mj-lt"/>
                <a:ea typeface="+mj-ea"/>
                <a:cs typeface="+mj-cs"/>
              </a:rPr>
            </a:br>
            <a:br>
              <a:rPr lang="en-US" sz="2200" kern="1200" dirty="0">
                <a:solidFill>
                  <a:schemeClr val="tx1"/>
                </a:solidFill>
                <a:latin typeface="+mj-lt"/>
                <a:ea typeface="+mj-ea"/>
                <a:cs typeface="+mj-cs"/>
              </a:rPr>
            </a:br>
            <a:r>
              <a:rPr lang="en-US" sz="2200" kern="1200" dirty="0">
                <a:solidFill>
                  <a:schemeClr val="tx1"/>
                </a:solidFill>
                <a:latin typeface="+mj-lt"/>
                <a:ea typeface="+mj-ea"/>
                <a:cs typeface="+mj-cs"/>
              </a:rPr>
              <a:t>“Christianity, you see, lies at the very center of my identity as an Asian-American.”</a:t>
            </a:r>
            <a:br>
              <a:rPr lang="en-US" sz="2200" kern="1200" dirty="0">
                <a:solidFill>
                  <a:schemeClr val="tx1"/>
                </a:solidFill>
                <a:latin typeface="+mj-lt"/>
                <a:ea typeface="+mj-ea"/>
                <a:cs typeface="+mj-cs"/>
              </a:rPr>
            </a:br>
            <a:br>
              <a:rPr lang="en-US" sz="2200" kern="1200" dirty="0">
                <a:solidFill>
                  <a:schemeClr val="tx1"/>
                </a:solidFill>
                <a:latin typeface="+mj-lt"/>
                <a:ea typeface="+mj-ea"/>
                <a:cs typeface="+mj-cs"/>
              </a:rPr>
            </a:br>
            <a:r>
              <a:rPr lang="en-US" sz="2200" kern="1200" dirty="0">
                <a:solidFill>
                  <a:schemeClr val="tx1"/>
                </a:solidFill>
                <a:latin typeface="+mj-lt"/>
                <a:ea typeface="+mj-ea"/>
                <a:cs typeface="+mj-cs"/>
              </a:rPr>
              <a:t>-- Gene Yang </a:t>
            </a: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p:txBody>
      </p:sp>
      <p:sp>
        <p:nvSpPr>
          <p:cNvPr id="1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00400" y="630936"/>
            <a:ext cx="13716" cy="5590381"/>
          </a:xfrm>
          <a:custGeom>
            <a:avLst/>
            <a:gdLst>
              <a:gd name="connsiteX0" fmla="*/ 0 w 13716"/>
              <a:gd name="connsiteY0" fmla="*/ 0 h 5590381"/>
              <a:gd name="connsiteX1" fmla="*/ 13716 w 13716"/>
              <a:gd name="connsiteY1" fmla="*/ 0 h 5590381"/>
              <a:gd name="connsiteX2" fmla="*/ 13716 w 13716"/>
              <a:gd name="connsiteY2" fmla="*/ 754701 h 5590381"/>
              <a:gd name="connsiteX3" fmla="*/ 13716 w 13716"/>
              <a:gd name="connsiteY3" fmla="*/ 1565307 h 5590381"/>
              <a:gd name="connsiteX4" fmla="*/ 13716 w 13716"/>
              <a:gd name="connsiteY4" fmla="*/ 2152297 h 5590381"/>
              <a:gd name="connsiteX5" fmla="*/ 13716 w 13716"/>
              <a:gd name="connsiteY5" fmla="*/ 2906998 h 5590381"/>
              <a:gd name="connsiteX6" fmla="*/ 13716 w 13716"/>
              <a:gd name="connsiteY6" fmla="*/ 3549892 h 5590381"/>
              <a:gd name="connsiteX7" fmla="*/ 13716 w 13716"/>
              <a:gd name="connsiteY7" fmla="*/ 4080978 h 5590381"/>
              <a:gd name="connsiteX8" fmla="*/ 13716 w 13716"/>
              <a:gd name="connsiteY8" fmla="*/ 4835680 h 5590381"/>
              <a:gd name="connsiteX9" fmla="*/ 13716 w 13716"/>
              <a:gd name="connsiteY9" fmla="*/ 5590381 h 5590381"/>
              <a:gd name="connsiteX10" fmla="*/ 0 w 13716"/>
              <a:gd name="connsiteY10" fmla="*/ 5590381 h 5590381"/>
              <a:gd name="connsiteX11" fmla="*/ 0 w 13716"/>
              <a:gd name="connsiteY11" fmla="*/ 4835680 h 5590381"/>
              <a:gd name="connsiteX12" fmla="*/ 0 w 13716"/>
              <a:gd name="connsiteY12" fmla="*/ 4304593 h 5590381"/>
              <a:gd name="connsiteX13" fmla="*/ 0 w 13716"/>
              <a:gd name="connsiteY13" fmla="*/ 3773507 h 5590381"/>
              <a:gd name="connsiteX14" fmla="*/ 0 w 13716"/>
              <a:gd name="connsiteY14" fmla="*/ 3186517 h 5590381"/>
              <a:gd name="connsiteX15" fmla="*/ 0 w 13716"/>
              <a:gd name="connsiteY15" fmla="*/ 2487720 h 5590381"/>
              <a:gd name="connsiteX16" fmla="*/ 0 w 13716"/>
              <a:gd name="connsiteY16" fmla="*/ 1956633 h 5590381"/>
              <a:gd name="connsiteX17" fmla="*/ 0 w 13716"/>
              <a:gd name="connsiteY17" fmla="*/ 1425547 h 5590381"/>
              <a:gd name="connsiteX18" fmla="*/ 0 w 13716"/>
              <a:gd name="connsiteY18" fmla="*/ 614942 h 5590381"/>
              <a:gd name="connsiteX19" fmla="*/ 0 w 13716"/>
              <a:gd name="connsiteY19" fmla="*/ 0 h 5590381"/>
              <a:gd name="connsiteX0" fmla="*/ 0 w 13716"/>
              <a:gd name="connsiteY0" fmla="*/ 0 h 5590381"/>
              <a:gd name="connsiteX1" fmla="*/ 13716 w 13716"/>
              <a:gd name="connsiteY1" fmla="*/ 0 h 5590381"/>
              <a:gd name="connsiteX2" fmla="*/ 13716 w 13716"/>
              <a:gd name="connsiteY2" fmla="*/ 698798 h 5590381"/>
              <a:gd name="connsiteX3" fmla="*/ 13716 w 13716"/>
              <a:gd name="connsiteY3" fmla="*/ 1397595 h 5590381"/>
              <a:gd name="connsiteX4" fmla="*/ 13716 w 13716"/>
              <a:gd name="connsiteY4" fmla="*/ 2152297 h 5590381"/>
              <a:gd name="connsiteX5" fmla="*/ 13716 w 13716"/>
              <a:gd name="connsiteY5" fmla="*/ 2739287 h 5590381"/>
              <a:gd name="connsiteX6" fmla="*/ 13716 w 13716"/>
              <a:gd name="connsiteY6" fmla="*/ 3493988 h 5590381"/>
              <a:gd name="connsiteX7" fmla="*/ 13716 w 13716"/>
              <a:gd name="connsiteY7" fmla="*/ 4304593 h 5590381"/>
              <a:gd name="connsiteX8" fmla="*/ 13716 w 13716"/>
              <a:gd name="connsiteY8" fmla="*/ 5590381 h 5590381"/>
              <a:gd name="connsiteX9" fmla="*/ 0 w 13716"/>
              <a:gd name="connsiteY9" fmla="*/ 5590381 h 5590381"/>
              <a:gd name="connsiteX10" fmla="*/ 0 w 13716"/>
              <a:gd name="connsiteY10" fmla="*/ 4835680 h 5590381"/>
              <a:gd name="connsiteX11" fmla="*/ 0 w 13716"/>
              <a:gd name="connsiteY11" fmla="*/ 4136882 h 5590381"/>
              <a:gd name="connsiteX12" fmla="*/ 0 w 13716"/>
              <a:gd name="connsiteY12" fmla="*/ 3549892 h 5590381"/>
              <a:gd name="connsiteX13" fmla="*/ 0 w 13716"/>
              <a:gd name="connsiteY13" fmla="*/ 2851094 h 5590381"/>
              <a:gd name="connsiteX14" fmla="*/ 0 w 13716"/>
              <a:gd name="connsiteY14" fmla="*/ 2264104 h 5590381"/>
              <a:gd name="connsiteX15" fmla="*/ 0 w 13716"/>
              <a:gd name="connsiteY15" fmla="*/ 1733018 h 5590381"/>
              <a:gd name="connsiteX16" fmla="*/ 0 w 13716"/>
              <a:gd name="connsiteY16" fmla="*/ 1090124 h 5590381"/>
              <a:gd name="connsiteX17" fmla="*/ 0 w 13716"/>
              <a:gd name="connsiteY17"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16" h="5590381" fill="none" extrusionOk="0">
                <a:moveTo>
                  <a:pt x="0" y="0"/>
                </a:moveTo>
                <a:cubicBezTo>
                  <a:pt x="6858" y="-583"/>
                  <a:pt x="7851" y="431"/>
                  <a:pt x="13716" y="0"/>
                </a:cubicBezTo>
                <a:cubicBezTo>
                  <a:pt x="34933" y="215318"/>
                  <a:pt x="27251" y="565582"/>
                  <a:pt x="13716" y="754701"/>
                </a:cubicBezTo>
                <a:cubicBezTo>
                  <a:pt x="-46127" y="1001571"/>
                  <a:pt x="16502" y="1226848"/>
                  <a:pt x="13716" y="1565307"/>
                </a:cubicBezTo>
                <a:cubicBezTo>
                  <a:pt x="518" y="1889109"/>
                  <a:pt x="-16367" y="2000548"/>
                  <a:pt x="13716" y="2152297"/>
                </a:cubicBezTo>
                <a:cubicBezTo>
                  <a:pt x="-27751" y="2293511"/>
                  <a:pt x="26467" y="2577637"/>
                  <a:pt x="13716" y="2906998"/>
                </a:cubicBezTo>
                <a:cubicBezTo>
                  <a:pt x="10317" y="3210592"/>
                  <a:pt x="23894" y="3347388"/>
                  <a:pt x="13716" y="3549892"/>
                </a:cubicBezTo>
                <a:cubicBezTo>
                  <a:pt x="-2084" y="3774164"/>
                  <a:pt x="29811" y="3846282"/>
                  <a:pt x="13716" y="4080978"/>
                </a:cubicBezTo>
                <a:cubicBezTo>
                  <a:pt x="-34083" y="4316157"/>
                  <a:pt x="-21714" y="4469094"/>
                  <a:pt x="13716" y="4835680"/>
                </a:cubicBezTo>
                <a:cubicBezTo>
                  <a:pt x="54813" y="5147918"/>
                  <a:pt x="-17924" y="5390556"/>
                  <a:pt x="13716" y="5590381"/>
                </a:cubicBezTo>
                <a:cubicBezTo>
                  <a:pt x="8175" y="5590136"/>
                  <a:pt x="6849" y="5590599"/>
                  <a:pt x="0" y="5590381"/>
                </a:cubicBezTo>
                <a:cubicBezTo>
                  <a:pt x="25138" y="5250698"/>
                  <a:pt x="-4619" y="5075445"/>
                  <a:pt x="0" y="4835680"/>
                </a:cubicBezTo>
                <a:cubicBezTo>
                  <a:pt x="36581" y="4590550"/>
                  <a:pt x="3022" y="4474529"/>
                  <a:pt x="0" y="4304593"/>
                </a:cubicBezTo>
                <a:cubicBezTo>
                  <a:pt x="-12701" y="4111845"/>
                  <a:pt x="27688" y="3905584"/>
                  <a:pt x="0" y="3773507"/>
                </a:cubicBezTo>
                <a:cubicBezTo>
                  <a:pt x="-26601" y="3606595"/>
                  <a:pt x="-5508" y="3333425"/>
                  <a:pt x="0" y="3186517"/>
                </a:cubicBezTo>
                <a:cubicBezTo>
                  <a:pt x="27803" y="3020623"/>
                  <a:pt x="39608" y="2648539"/>
                  <a:pt x="0" y="2487720"/>
                </a:cubicBezTo>
                <a:cubicBezTo>
                  <a:pt x="-30668" y="2356394"/>
                  <a:pt x="-10848" y="2125581"/>
                  <a:pt x="0" y="1956633"/>
                </a:cubicBezTo>
                <a:cubicBezTo>
                  <a:pt x="21350" y="1832604"/>
                  <a:pt x="13098" y="1675326"/>
                  <a:pt x="0" y="1425547"/>
                </a:cubicBezTo>
                <a:cubicBezTo>
                  <a:pt x="51943" y="1231575"/>
                  <a:pt x="-49685" y="947153"/>
                  <a:pt x="0" y="614942"/>
                </a:cubicBezTo>
                <a:cubicBezTo>
                  <a:pt x="23685" y="274445"/>
                  <a:pt x="15608" y="143232"/>
                  <a:pt x="0" y="0"/>
                </a:cubicBezTo>
                <a:close/>
              </a:path>
              <a:path w="13716" h="5590381" stroke="0" extrusionOk="0">
                <a:moveTo>
                  <a:pt x="0" y="0"/>
                </a:moveTo>
                <a:cubicBezTo>
                  <a:pt x="4519" y="745"/>
                  <a:pt x="7608" y="27"/>
                  <a:pt x="13716" y="0"/>
                </a:cubicBezTo>
                <a:cubicBezTo>
                  <a:pt x="44022" y="114427"/>
                  <a:pt x="8229" y="453118"/>
                  <a:pt x="13716" y="698798"/>
                </a:cubicBezTo>
                <a:cubicBezTo>
                  <a:pt x="34424" y="963774"/>
                  <a:pt x="36600" y="1212364"/>
                  <a:pt x="13716" y="1397595"/>
                </a:cubicBezTo>
                <a:cubicBezTo>
                  <a:pt x="48283" y="1542354"/>
                  <a:pt x="25375" y="1802464"/>
                  <a:pt x="13716" y="2152297"/>
                </a:cubicBezTo>
                <a:cubicBezTo>
                  <a:pt x="3835" y="2525678"/>
                  <a:pt x="21814" y="2592868"/>
                  <a:pt x="13716" y="2739287"/>
                </a:cubicBezTo>
                <a:cubicBezTo>
                  <a:pt x="1084" y="2874965"/>
                  <a:pt x="-36448" y="3144013"/>
                  <a:pt x="13716" y="3493988"/>
                </a:cubicBezTo>
                <a:cubicBezTo>
                  <a:pt x="-17205" y="3852647"/>
                  <a:pt x="66492" y="4038484"/>
                  <a:pt x="13716" y="4304593"/>
                </a:cubicBezTo>
                <a:cubicBezTo>
                  <a:pt x="-83354" y="4564310"/>
                  <a:pt x="113944" y="5225828"/>
                  <a:pt x="13716" y="5590381"/>
                </a:cubicBezTo>
                <a:cubicBezTo>
                  <a:pt x="9333" y="5590250"/>
                  <a:pt x="5993" y="5589792"/>
                  <a:pt x="0" y="5590381"/>
                </a:cubicBezTo>
                <a:cubicBezTo>
                  <a:pt x="35863" y="5257220"/>
                  <a:pt x="-32757" y="5135372"/>
                  <a:pt x="0" y="4835680"/>
                </a:cubicBezTo>
                <a:cubicBezTo>
                  <a:pt x="7921" y="4562721"/>
                  <a:pt x="-29047" y="4351594"/>
                  <a:pt x="0" y="4136882"/>
                </a:cubicBezTo>
                <a:cubicBezTo>
                  <a:pt x="1393" y="3929098"/>
                  <a:pt x="-4372" y="3755796"/>
                  <a:pt x="0" y="3549892"/>
                </a:cubicBezTo>
                <a:cubicBezTo>
                  <a:pt x="-14123" y="3323552"/>
                  <a:pt x="21701" y="3076195"/>
                  <a:pt x="0" y="2851094"/>
                </a:cubicBezTo>
                <a:cubicBezTo>
                  <a:pt x="-51577" y="2661940"/>
                  <a:pt x="-7702" y="2448681"/>
                  <a:pt x="0" y="2264104"/>
                </a:cubicBezTo>
                <a:cubicBezTo>
                  <a:pt x="-8180" y="2080123"/>
                  <a:pt x="16108" y="1991682"/>
                  <a:pt x="0" y="1733018"/>
                </a:cubicBezTo>
                <a:cubicBezTo>
                  <a:pt x="-21280" y="1472795"/>
                  <a:pt x="8343" y="1385598"/>
                  <a:pt x="0" y="1090124"/>
                </a:cubicBezTo>
                <a:cubicBezTo>
                  <a:pt x="41559" y="815693"/>
                  <a:pt x="-53513" y="485395"/>
                  <a:pt x="0" y="0"/>
                </a:cubicBezTo>
                <a:close/>
              </a:path>
              <a:path w="13716" h="5590381" fill="none" stroke="0" extrusionOk="0">
                <a:moveTo>
                  <a:pt x="0" y="0"/>
                </a:moveTo>
                <a:cubicBezTo>
                  <a:pt x="6692" y="-634"/>
                  <a:pt x="7933" y="727"/>
                  <a:pt x="13716" y="0"/>
                </a:cubicBezTo>
                <a:cubicBezTo>
                  <a:pt x="-11397" y="210553"/>
                  <a:pt x="41795" y="570219"/>
                  <a:pt x="13716" y="754701"/>
                </a:cubicBezTo>
                <a:cubicBezTo>
                  <a:pt x="-16345" y="939055"/>
                  <a:pt x="5480" y="1271330"/>
                  <a:pt x="13716" y="1565307"/>
                </a:cubicBezTo>
                <a:cubicBezTo>
                  <a:pt x="214" y="1888228"/>
                  <a:pt x="-22439" y="2000817"/>
                  <a:pt x="13716" y="2152297"/>
                </a:cubicBezTo>
                <a:cubicBezTo>
                  <a:pt x="36483" y="2302199"/>
                  <a:pt x="43294" y="2645200"/>
                  <a:pt x="13716" y="2906998"/>
                </a:cubicBezTo>
                <a:cubicBezTo>
                  <a:pt x="10400" y="3203875"/>
                  <a:pt x="27719" y="3309255"/>
                  <a:pt x="13716" y="3549892"/>
                </a:cubicBezTo>
                <a:cubicBezTo>
                  <a:pt x="-8323" y="3767364"/>
                  <a:pt x="36239" y="3859248"/>
                  <a:pt x="13716" y="4080978"/>
                </a:cubicBezTo>
                <a:cubicBezTo>
                  <a:pt x="-28362" y="4308528"/>
                  <a:pt x="-17360" y="4464817"/>
                  <a:pt x="13716" y="4835680"/>
                </a:cubicBezTo>
                <a:cubicBezTo>
                  <a:pt x="37186" y="5120324"/>
                  <a:pt x="-5183" y="5409792"/>
                  <a:pt x="13716" y="5590381"/>
                </a:cubicBezTo>
                <a:cubicBezTo>
                  <a:pt x="8151" y="5590111"/>
                  <a:pt x="6756" y="5590651"/>
                  <a:pt x="0" y="5590381"/>
                </a:cubicBezTo>
                <a:cubicBezTo>
                  <a:pt x="366" y="5289836"/>
                  <a:pt x="-51421" y="5037027"/>
                  <a:pt x="0" y="4835680"/>
                </a:cubicBezTo>
                <a:cubicBezTo>
                  <a:pt x="30695" y="4638845"/>
                  <a:pt x="15954" y="4503929"/>
                  <a:pt x="0" y="4304593"/>
                </a:cubicBezTo>
                <a:cubicBezTo>
                  <a:pt x="14622" y="4089881"/>
                  <a:pt x="18900" y="3917008"/>
                  <a:pt x="0" y="3773507"/>
                </a:cubicBezTo>
                <a:cubicBezTo>
                  <a:pt x="-3147" y="3613850"/>
                  <a:pt x="-23547" y="3335869"/>
                  <a:pt x="0" y="3186517"/>
                </a:cubicBezTo>
                <a:cubicBezTo>
                  <a:pt x="5486" y="3055843"/>
                  <a:pt x="41826" y="2645889"/>
                  <a:pt x="0" y="2487720"/>
                </a:cubicBezTo>
                <a:cubicBezTo>
                  <a:pt x="-23992" y="2347034"/>
                  <a:pt x="14189" y="2145771"/>
                  <a:pt x="0" y="1956633"/>
                </a:cubicBezTo>
                <a:cubicBezTo>
                  <a:pt x="14669" y="1780910"/>
                  <a:pt x="-4302" y="1660669"/>
                  <a:pt x="0" y="1425547"/>
                </a:cubicBezTo>
                <a:cubicBezTo>
                  <a:pt x="70611" y="1196115"/>
                  <a:pt x="14725" y="924393"/>
                  <a:pt x="0" y="614942"/>
                </a:cubicBezTo>
                <a:cubicBezTo>
                  <a:pt x="-2330" y="269013"/>
                  <a:pt x="15133" y="13266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custGeom>
                    <a:avLst/>
                    <a:gdLst>
                      <a:gd name="connsiteX0" fmla="*/ 0 w 13716"/>
                      <a:gd name="connsiteY0" fmla="*/ 0 h 5590381"/>
                      <a:gd name="connsiteX1" fmla="*/ 13716 w 13716"/>
                      <a:gd name="connsiteY1" fmla="*/ 0 h 5590381"/>
                      <a:gd name="connsiteX2" fmla="*/ 13716 w 13716"/>
                      <a:gd name="connsiteY2" fmla="*/ 754701 h 5590381"/>
                      <a:gd name="connsiteX3" fmla="*/ 13716 w 13716"/>
                      <a:gd name="connsiteY3" fmla="*/ 1565307 h 5590381"/>
                      <a:gd name="connsiteX4" fmla="*/ 13716 w 13716"/>
                      <a:gd name="connsiteY4" fmla="*/ 2152297 h 5590381"/>
                      <a:gd name="connsiteX5" fmla="*/ 13716 w 13716"/>
                      <a:gd name="connsiteY5" fmla="*/ 2906998 h 5590381"/>
                      <a:gd name="connsiteX6" fmla="*/ 13716 w 13716"/>
                      <a:gd name="connsiteY6" fmla="*/ 3549892 h 5590381"/>
                      <a:gd name="connsiteX7" fmla="*/ 13716 w 13716"/>
                      <a:gd name="connsiteY7" fmla="*/ 4080978 h 5590381"/>
                      <a:gd name="connsiteX8" fmla="*/ 13716 w 13716"/>
                      <a:gd name="connsiteY8" fmla="*/ 4835680 h 5590381"/>
                      <a:gd name="connsiteX9" fmla="*/ 13716 w 13716"/>
                      <a:gd name="connsiteY9" fmla="*/ 5590381 h 5590381"/>
                      <a:gd name="connsiteX10" fmla="*/ 0 w 13716"/>
                      <a:gd name="connsiteY10" fmla="*/ 5590381 h 5590381"/>
                      <a:gd name="connsiteX11" fmla="*/ 0 w 13716"/>
                      <a:gd name="connsiteY11" fmla="*/ 4835680 h 5590381"/>
                      <a:gd name="connsiteX12" fmla="*/ 0 w 13716"/>
                      <a:gd name="connsiteY12" fmla="*/ 4304593 h 5590381"/>
                      <a:gd name="connsiteX13" fmla="*/ 0 w 13716"/>
                      <a:gd name="connsiteY13" fmla="*/ 3773507 h 5590381"/>
                      <a:gd name="connsiteX14" fmla="*/ 0 w 13716"/>
                      <a:gd name="connsiteY14" fmla="*/ 3186517 h 5590381"/>
                      <a:gd name="connsiteX15" fmla="*/ 0 w 13716"/>
                      <a:gd name="connsiteY15" fmla="*/ 2487720 h 5590381"/>
                      <a:gd name="connsiteX16" fmla="*/ 0 w 13716"/>
                      <a:gd name="connsiteY16" fmla="*/ 1956633 h 5590381"/>
                      <a:gd name="connsiteX17" fmla="*/ 0 w 13716"/>
                      <a:gd name="connsiteY17" fmla="*/ 1425547 h 5590381"/>
                      <a:gd name="connsiteX18" fmla="*/ 0 w 13716"/>
                      <a:gd name="connsiteY18" fmla="*/ 614942 h 5590381"/>
                      <a:gd name="connsiteX19" fmla="*/ 0 w 13716"/>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6" h="5590381" fill="none" extrusionOk="0">
                        <a:moveTo>
                          <a:pt x="0" y="0"/>
                        </a:moveTo>
                        <a:cubicBezTo>
                          <a:pt x="6519" y="-664"/>
                          <a:pt x="8288" y="665"/>
                          <a:pt x="13716" y="0"/>
                        </a:cubicBezTo>
                        <a:cubicBezTo>
                          <a:pt x="-9798" y="225076"/>
                          <a:pt x="41703" y="562283"/>
                          <a:pt x="13716" y="754701"/>
                        </a:cubicBezTo>
                        <a:cubicBezTo>
                          <a:pt x="-14271" y="947119"/>
                          <a:pt x="25509" y="1239251"/>
                          <a:pt x="13716" y="1565307"/>
                        </a:cubicBezTo>
                        <a:cubicBezTo>
                          <a:pt x="1923" y="1891363"/>
                          <a:pt x="2588" y="1999140"/>
                          <a:pt x="13716" y="2152297"/>
                        </a:cubicBezTo>
                        <a:cubicBezTo>
                          <a:pt x="24845" y="2305454"/>
                          <a:pt x="24133" y="2598333"/>
                          <a:pt x="13716" y="2906998"/>
                        </a:cubicBezTo>
                        <a:cubicBezTo>
                          <a:pt x="3299" y="3215663"/>
                          <a:pt x="30691" y="3327412"/>
                          <a:pt x="13716" y="3549892"/>
                        </a:cubicBezTo>
                        <a:cubicBezTo>
                          <a:pt x="-3259" y="3772372"/>
                          <a:pt x="33989" y="3843836"/>
                          <a:pt x="13716" y="4080978"/>
                        </a:cubicBezTo>
                        <a:cubicBezTo>
                          <a:pt x="-6557" y="4318120"/>
                          <a:pt x="-8378" y="4511166"/>
                          <a:pt x="13716" y="4835680"/>
                        </a:cubicBezTo>
                        <a:cubicBezTo>
                          <a:pt x="35810" y="5160194"/>
                          <a:pt x="-17642" y="5401748"/>
                          <a:pt x="13716" y="5590381"/>
                        </a:cubicBezTo>
                        <a:cubicBezTo>
                          <a:pt x="8599" y="5590092"/>
                          <a:pt x="6708" y="5590668"/>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3716" h="5590381" stroke="0" extrusionOk="0">
                        <a:moveTo>
                          <a:pt x="0" y="0"/>
                        </a:moveTo>
                        <a:cubicBezTo>
                          <a:pt x="4626" y="620"/>
                          <a:pt x="7856" y="-428"/>
                          <a:pt x="13716" y="0"/>
                        </a:cubicBezTo>
                        <a:cubicBezTo>
                          <a:pt x="36569" y="165299"/>
                          <a:pt x="-959" y="427555"/>
                          <a:pt x="13716" y="698798"/>
                        </a:cubicBezTo>
                        <a:cubicBezTo>
                          <a:pt x="28391" y="970041"/>
                          <a:pt x="15108" y="1226199"/>
                          <a:pt x="13716" y="1397595"/>
                        </a:cubicBezTo>
                        <a:cubicBezTo>
                          <a:pt x="12324" y="1568991"/>
                          <a:pt x="34226" y="1794517"/>
                          <a:pt x="13716" y="2152297"/>
                        </a:cubicBezTo>
                        <a:cubicBezTo>
                          <a:pt x="-6794" y="2510077"/>
                          <a:pt x="36274" y="2594424"/>
                          <a:pt x="13716" y="2739287"/>
                        </a:cubicBezTo>
                        <a:cubicBezTo>
                          <a:pt x="-8842" y="2884150"/>
                          <a:pt x="22545" y="3129706"/>
                          <a:pt x="13716" y="3493988"/>
                        </a:cubicBezTo>
                        <a:cubicBezTo>
                          <a:pt x="4887" y="3858270"/>
                          <a:pt x="49629" y="4041447"/>
                          <a:pt x="13716" y="4304593"/>
                        </a:cubicBezTo>
                        <a:cubicBezTo>
                          <a:pt x="-22197" y="4567740"/>
                          <a:pt x="45055" y="5149125"/>
                          <a:pt x="13716" y="5590381"/>
                        </a:cubicBezTo>
                        <a:cubicBezTo>
                          <a:pt x="9649" y="5590058"/>
                          <a:pt x="6483" y="5589928"/>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bc 215 bethlehem.jpg"/>
          <p:cNvPicPr>
            <a:picLocks noGrp="1" noChangeAspect="1"/>
          </p:cNvPicPr>
          <p:nvPr>
            <p:ph idx="1"/>
          </p:nvPr>
        </p:nvPicPr>
        <p:blipFill>
          <a:blip r:embed="rId2">
            <a:extLst>
              <a:ext uri="{28A0092B-C50C-407E-A947-70E740481C1C}">
                <a14:useLocalDpi xmlns:a14="http://schemas.microsoft.com/office/drawing/2010/main" val="0"/>
              </a:ext>
            </a:extLst>
          </a:blip>
          <a:srcRect t="-45663" b="-45663"/>
          <a:stretch>
            <a:fillRect/>
          </a:stretch>
        </p:blipFill>
        <p:spPr>
          <a:xfrm>
            <a:off x="3490722" y="630936"/>
            <a:ext cx="4675499" cy="3913632"/>
          </a:xfrm>
          <a:prstGeom prst="rect">
            <a:avLst/>
          </a:prstGeom>
        </p:spPr>
      </p:pic>
      <p:sp>
        <p:nvSpPr>
          <p:cNvPr id="9" name="Text Placeholder 8"/>
          <p:cNvSpPr>
            <a:spLocks noGrp="1"/>
          </p:cNvSpPr>
          <p:nvPr>
            <p:ph type="body" sz="half" idx="2"/>
          </p:nvPr>
        </p:nvSpPr>
        <p:spPr>
          <a:xfrm>
            <a:off x="3417570" y="4544569"/>
            <a:ext cx="5244084" cy="1682496"/>
          </a:xfrm>
        </p:spPr>
        <p:txBody>
          <a:bodyPr vert="horz" lIns="91440" tIns="45720" rIns="91440" bIns="45720" rtlCol="0" anchor="t">
            <a:normAutofit/>
          </a:bodyPr>
          <a:lstStyle/>
          <a:p>
            <a:pPr defTabSz="914400">
              <a:lnSpc>
                <a:spcPct val="90000"/>
              </a:lnSpc>
            </a:pPr>
            <a:r>
              <a:rPr lang="en-US" sz="1900" dirty="0"/>
              <a:t>"How would you feel if someone took one of your [Christian] stories and made it Taoist or Muslim or atheist?" </a:t>
            </a:r>
          </a:p>
          <a:p>
            <a:pPr defTabSz="914400">
              <a:lnSpc>
                <a:spcPct val="90000"/>
              </a:lnSpc>
            </a:pPr>
            <a:r>
              <a:rPr lang="en-US" sz="1900" dirty="0"/>
              <a:t>                       --graphic novelist Derek Kirk Kim</a:t>
            </a:r>
          </a:p>
          <a:p>
            <a:pPr indent="-228600" defTabSz="914400">
              <a:lnSpc>
                <a:spcPct val="90000"/>
              </a:lnSpc>
              <a:buFont typeface="Arial" panose="020B0604020202020204" pitchFamily="34" charset="0"/>
              <a:buChar char="•"/>
            </a:pPr>
            <a:endParaRPr lang="en-US" sz="1900" dirty="0"/>
          </a:p>
        </p:txBody>
      </p:sp>
    </p:spTree>
    <p:extLst>
      <p:ext uri="{BB962C8B-B14F-4D97-AF65-F5344CB8AC3E}">
        <p14:creationId xmlns:p14="http://schemas.microsoft.com/office/powerpoint/2010/main" val="3417224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473202" y="640823"/>
            <a:ext cx="2564892" cy="5583148"/>
          </a:xfrm>
        </p:spPr>
        <p:txBody>
          <a:bodyPr vert="horz" lIns="91440" tIns="45720" rIns="91440" bIns="45720" rtlCol="0" anchor="ctr">
            <a:normAutofit/>
          </a:bodyPr>
          <a:lstStyle/>
          <a:p>
            <a:pPr defTabSz="914400">
              <a:lnSpc>
                <a:spcPct val="90000"/>
              </a:lnSpc>
            </a:pPr>
            <a:br>
              <a:rPr lang="en-US" sz="4700" kern="1200">
                <a:solidFill>
                  <a:schemeClr val="tx1"/>
                </a:solidFill>
                <a:latin typeface="+mj-lt"/>
                <a:ea typeface="+mj-ea"/>
                <a:cs typeface="+mj-cs"/>
              </a:rPr>
            </a:br>
            <a:r>
              <a:rPr lang="en-US" sz="4700" kern="1200">
                <a:solidFill>
                  <a:schemeClr val="tx1"/>
                </a:solidFill>
                <a:latin typeface="+mj-lt"/>
                <a:ea typeface="+mj-ea"/>
                <a:cs typeface="+mj-cs"/>
              </a:rPr>
              <a:t> </a:t>
            </a:r>
            <a:br>
              <a:rPr lang="en-US" sz="4700" kern="1200">
                <a:solidFill>
                  <a:schemeClr val="tx1"/>
                </a:solidFill>
                <a:latin typeface="+mj-lt"/>
                <a:ea typeface="+mj-ea"/>
                <a:cs typeface="+mj-cs"/>
              </a:rPr>
            </a:br>
            <a:br>
              <a:rPr lang="en-US" sz="4700" kern="1200">
                <a:solidFill>
                  <a:schemeClr val="tx1"/>
                </a:solidFill>
                <a:latin typeface="+mj-lt"/>
                <a:ea typeface="+mj-ea"/>
                <a:cs typeface="+mj-cs"/>
              </a:rPr>
            </a:br>
            <a:endParaRPr lang="en-US" sz="4700" kern="1200">
              <a:solidFill>
                <a:schemeClr val="tx1"/>
              </a:solidFill>
              <a:latin typeface="+mj-lt"/>
              <a:ea typeface="+mj-ea"/>
              <a:cs typeface="+mj-cs"/>
            </a:endParaRPr>
          </a:p>
        </p:txBody>
      </p:sp>
      <p:sp>
        <p:nvSpPr>
          <p:cNvPr id="1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00400" y="630936"/>
            <a:ext cx="13716" cy="5590381"/>
          </a:xfrm>
          <a:custGeom>
            <a:avLst/>
            <a:gdLst>
              <a:gd name="connsiteX0" fmla="*/ 0 w 13716"/>
              <a:gd name="connsiteY0" fmla="*/ 0 h 5590381"/>
              <a:gd name="connsiteX1" fmla="*/ 13716 w 13716"/>
              <a:gd name="connsiteY1" fmla="*/ 0 h 5590381"/>
              <a:gd name="connsiteX2" fmla="*/ 13716 w 13716"/>
              <a:gd name="connsiteY2" fmla="*/ 754701 h 5590381"/>
              <a:gd name="connsiteX3" fmla="*/ 13716 w 13716"/>
              <a:gd name="connsiteY3" fmla="*/ 1565307 h 5590381"/>
              <a:gd name="connsiteX4" fmla="*/ 13716 w 13716"/>
              <a:gd name="connsiteY4" fmla="*/ 2152297 h 5590381"/>
              <a:gd name="connsiteX5" fmla="*/ 13716 w 13716"/>
              <a:gd name="connsiteY5" fmla="*/ 2906998 h 5590381"/>
              <a:gd name="connsiteX6" fmla="*/ 13716 w 13716"/>
              <a:gd name="connsiteY6" fmla="*/ 3549892 h 5590381"/>
              <a:gd name="connsiteX7" fmla="*/ 13716 w 13716"/>
              <a:gd name="connsiteY7" fmla="*/ 4080978 h 5590381"/>
              <a:gd name="connsiteX8" fmla="*/ 13716 w 13716"/>
              <a:gd name="connsiteY8" fmla="*/ 4835680 h 5590381"/>
              <a:gd name="connsiteX9" fmla="*/ 13716 w 13716"/>
              <a:gd name="connsiteY9" fmla="*/ 5590381 h 5590381"/>
              <a:gd name="connsiteX10" fmla="*/ 0 w 13716"/>
              <a:gd name="connsiteY10" fmla="*/ 5590381 h 5590381"/>
              <a:gd name="connsiteX11" fmla="*/ 0 w 13716"/>
              <a:gd name="connsiteY11" fmla="*/ 4835680 h 5590381"/>
              <a:gd name="connsiteX12" fmla="*/ 0 w 13716"/>
              <a:gd name="connsiteY12" fmla="*/ 4304593 h 5590381"/>
              <a:gd name="connsiteX13" fmla="*/ 0 w 13716"/>
              <a:gd name="connsiteY13" fmla="*/ 3773507 h 5590381"/>
              <a:gd name="connsiteX14" fmla="*/ 0 w 13716"/>
              <a:gd name="connsiteY14" fmla="*/ 3186517 h 5590381"/>
              <a:gd name="connsiteX15" fmla="*/ 0 w 13716"/>
              <a:gd name="connsiteY15" fmla="*/ 2487720 h 5590381"/>
              <a:gd name="connsiteX16" fmla="*/ 0 w 13716"/>
              <a:gd name="connsiteY16" fmla="*/ 1956633 h 5590381"/>
              <a:gd name="connsiteX17" fmla="*/ 0 w 13716"/>
              <a:gd name="connsiteY17" fmla="*/ 1425547 h 5590381"/>
              <a:gd name="connsiteX18" fmla="*/ 0 w 13716"/>
              <a:gd name="connsiteY18" fmla="*/ 614942 h 5590381"/>
              <a:gd name="connsiteX19" fmla="*/ 0 w 13716"/>
              <a:gd name="connsiteY19" fmla="*/ 0 h 5590381"/>
              <a:gd name="connsiteX0" fmla="*/ 0 w 13716"/>
              <a:gd name="connsiteY0" fmla="*/ 0 h 5590381"/>
              <a:gd name="connsiteX1" fmla="*/ 13716 w 13716"/>
              <a:gd name="connsiteY1" fmla="*/ 0 h 5590381"/>
              <a:gd name="connsiteX2" fmla="*/ 13716 w 13716"/>
              <a:gd name="connsiteY2" fmla="*/ 698798 h 5590381"/>
              <a:gd name="connsiteX3" fmla="*/ 13716 w 13716"/>
              <a:gd name="connsiteY3" fmla="*/ 1397595 h 5590381"/>
              <a:gd name="connsiteX4" fmla="*/ 13716 w 13716"/>
              <a:gd name="connsiteY4" fmla="*/ 2152297 h 5590381"/>
              <a:gd name="connsiteX5" fmla="*/ 13716 w 13716"/>
              <a:gd name="connsiteY5" fmla="*/ 2739287 h 5590381"/>
              <a:gd name="connsiteX6" fmla="*/ 13716 w 13716"/>
              <a:gd name="connsiteY6" fmla="*/ 3493988 h 5590381"/>
              <a:gd name="connsiteX7" fmla="*/ 13716 w 13716"/>
              <a:gd name="connsiteY7" fmla="*/ 4304593 h 5590381"/>
              <a:gd name="connsiteX8" fmla="*/ 13716 w 13716"/>
              <a:gd name="connsiteY8" fmla="*/ 5590381 h 5590381"/>
              <a:gd name="connsiteX9" fmla="*/ 0 w 13716"/>
              <a:gd name="connsiteY9" fmla="*/ 5590381 h 5590381"/>
              <a:gd name="connsiteX10" fmla="*/ 0 w 13716"/>
              <a:gd name="connsiteY10" fmla="*/ 4835680 h 5590381"/>
              <a:gd name="connsiteX11" fmla="*/ 0 w 13716"/>
              <a:gd name="connsiteY11" fmla="*/ 4136882 h 5590381"/>
              <a:gd name="connsiteX12" fmla="*/ 0 w 13716"/>
              <a:gd name="connsiteY12" fmla="*/ 3549892 h 5590381"/>
              <a:gd name="connsiteX13" fmla="*/ 0 w 13716"/>
              <a:gd name="connsiteY13" fmla="*/ 2851094 h 5590381"/>
              <a:gd name="connsiteX14" fmla="*/ 0 w 13716"/>
              <a:gd name="connsiteY14" fmla="*/ 2264104 h 5590381"/>
              <a:gd name="connsiteX15" fmla="*/ 0 w 13716"/>
              <a:gd name="connsiteY15" fmla="*/ 1733018 h 5590381"/>
              <a:gd name="connsiteX16" fmla="*/ 0 w 13716"/>
              <a:gd name="connsiteY16" fmla="*/ 1090124 h 5590381"/>
              <a:gd name="connsiteX17" fmla="*/ 0 w 13716"/>
              <a:gd name="connsiteY17"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16" h="5590381" fill="none" extrusionOk="0">
                <a:moveTo>
                  <a:pt x="0" y="0"/>
                </a:moveTo>
                <a:cubicBezTo>
                  <a:pt x="6858" y="-583"/>
                  <a:pt x="7851" y="431"/>
                  <a:pt x="13716" y="0"/>
                </a:cubicBezTo>
                <a:cubicBezTo>
                  <a:pt x="34933" y="215318"/>
                  <a:pt x="27251" y="565582"/>
                  <a:pt x="13716" y="754701"/>
                </a:cubicBezTo>
                <a:cubicBezTo>
                  <a:pt x="-46127" y="1001571"/>
                  <a:pt x="16502" y="1226848"/>
                  <a:pt x="13716" y="1565307"/>
                </a:cubicBezTo>
                <a:cubicBezTo>
                  <a:pt x="518" y="1889109"/>
                  <a:pt x="-16367" y="2000548"/>
                  <a:pt x="13716" y="2152297"/>
                </a:cubicBezTo>
                <a:cubicBezTo>
                  <a:pt x="-27751" y="2293511"/>
                  <a:pt x="26467" y="2577637"/>
                  <a:pt x="13716" y="2906998"/>
                </a:cubicBezTo>
                <a:cubicBezTo>
                  <a:pt x="10317" y="3210592"/>
                  <a:pt x="23894" y="3347388"/>
                  <a:pt x="13716" y="3549892"/>
                </a:cubicBezTo>
                <a:cubicBezTo>
                  <a:pt x="-2084" y="3774164"/>
                  <a:pt x="29811" y="3846282"/>
                  <a:pt x="13716" y="4080978"/>
                </a:cubicBezTo>
                <a:cubicBezTo>
                  <a:pt x="-34083" y="4316157"/>
                  <a:pt x="-21714" y="4469094"/>
                  <a:pt x="13716" y="4835680"/>
                </a:cubicBezTo>
                <a:cubicBezTo>
                  <a:pt x="54813" y="5147918"/>
                  <a:pt x="-17924" y="5390556"/>
                  <a:pt x="13716" y="5590381"/>
                </a:cubicBezTo>
                <a:cubicBezTo>
                  <a:pt x="8175" y="5590136"/>
                  <a:pt x="6849" y="5590599"/>
                  <a:pt x="0" y="5590381"/>
                </a:cubicBezTo>
                <a:cubicBezTo>
                  <a:pt x="25138" y="5250698"/>
                  <a:pt x="-4619" y="5075445"/>
                  <a:pt x="0" y="4835680"/>
                </a:cubicBezTo>
                <a:cubicBezTo>
                  <a:pt x="36581" y="4590550"/>
                  <a:pt x="3022" y="4474529"/>
                  <a:pt x="0" y="4304593"/>
                </a:cubicBezTo>
                <a:cubicBezTo>
                  <a:pt x="-12701" y="4111845"/>
                  <a:pt x="27688" y="3905584"/>
                  <a:pt x="0" y="3773507"/>
                </a:cubicBezTo>
                <a:cubicBezTo>
                  <a:pt x="-26601" y="3606595"/>
                  <a:pt x="-5508" y="3333425"/>
                  <a:pt x="0" y="3186517"/>
                </a:cubicBezTo>
                <a:cubicBezTo>
                  <a:pt x="27803" y="3020623"/>
                  <a:pt x="39608" y="2648539"/>
                  <a:pt x="0" y="2487720"/>
                </a:cubicBezTo>
                <a:cubicBezTo>
                  <a:pt x="-30668" y="2356394"/>
                  <a:pt x="-10848" y="2125581"/>
                  <a:pt x="0" y="1956633"/>
                </a:cubicBezTo>
                <a:cubicBezTo>
                  <a:pt x="21350" y="1832604"/>
                  <a:pt x="13098" y="1675326"/>
                  <a:pt x="0" y="1425547"/>
                </a:cubicBezTo>
                <a:cubicBezTo>
                  <a:pt x="51943" y="1231575"/>
                  <a:pt x="-49685" y="947153"/>
                  <a:pt x="0" y="614942"/>
                </a:cubicBezTo>
                <a:cubicBezTo>
                  <a:pt x="23685" y="274445"/>
                  <a:pt x="15608" y="143232"/>
                  <a:pt x="0" y="0"/>
                </a:cubicBezTo>
                <a:close/>
              </a:path>
              <a:path w="13716" h="5590381" stroke="0" extrusionOk="0">
                <a:moveTo>
                  <a:pt x="0" y="0"/>
                </a:moveTo>
                <a:cubicBezTo>
                  <a:pt x="4519" y="745"/>
                  <a:pt x="7608" y="27"/>
                  <a:pt x="13716" y="0"/>
                </a:cubicBezTo>
                <a:cubicBezTo>
                  <a:pt x="44022" y="114427"/>
                  <a:pt x="8229" y="453118"/>
                  <a:pt x="13716" y="698798"/>
                </a:cubicBezTo>
                <a:cubicBezTo>
                  <a:pt x="34424" y="963774"/>
                  <a:pt x="36600" y="1212364"/>
                  <a:pt x="13716" y="1397595"/>
                </a:cubicBezTo>
                <a:cubicBezTo>
                  <a:pt x="48283" y="1542354"/>
                  <a:pt x="25375" y="1802464"/>
                  <a:pt x="13716" y="2152297"/>
                </a:cubicBezTo>
                <a:cubicBezTo>
                  <a:pt x="3835" y="2525678"/>
                  <a:pt x="21814" y="2592868"/>
                  <a:pt x="13716" y="2739287"/>
                </a:cubicBezTo>
                <a:cubicBezTo>
                  <a:pt x="1084" y="2874965"/>
                  <a:pt x="-36448" y="3144013"/>
                  <a:pt x="13716" y="3493988"/>
                </a:cubicBezTo>
                <a:cubicBezTo>
                  <a:pt x="-17205" y="3852647"/>
                  <a:pt x="66492" y="4038484"/>
                  <a:pt x="13716" y="4304593"/>
                </a:cubicBezTo>
                <a:cubicBezTo>
                  <a:pt x="-83354" y="4564310"/>
                  <a:pt x="113944" y="5225828"/>
                  <a:pt x="13716" y="5590381"/>
                </a:cubicBezTo>
                <a:cubicBezTo>
                  <a:pt x="9333" y="5590250"/>
                  <a:pt x="5993" y="5589792"/>
                  <a:pt x="0" y="5590381"/>
                </a:cubicBezTo>
                <a:cubicBezTo>
                  <a:pt x="35863" y="5257220"/>
                  <a:pt x="-32757" y="5135372"/>
                  <a:pt x="0" y="4835680"/>
                </a:cubicBezTo>
                <a:cubicBezTo>
                  <a:pt x="7921" y="4562721"/>
                  <a:pt x="-29047" y="4351594"/>
                  <a:pt x="0" y="4136882"/>
                </a:cubicBezTo>
                <a:cubicBezTo>
                  <a:pt x="1393" y="3929098"/>
                  <a:pt x="-4372" y="3755796"/>
                  <a:pt x="0" y="3549892"/>
                </a:cubicBezTo>
                <a:cubicBezTo>
                  <a:pt x="-14123" y="3323552"/>
                  <a:pt x="21701" y="3076195"/>
                  <a:pt x="0" y="2851094"/>
                </a:cubicBezTo>
                <a:cubicBezTo>
                  <a:pt x="-51577" y="2661940"/>
                  <a:pt x="-7702" y="2448681"/>
                  <a:pt x="0" y="2264104"/>
                </a:cubicBezTo>
                <a:cubicBezTo>
                  <a:pt x="-8180" y="2080123"/>
                  <a:pt x="16108" y="1991682"/>
                  <a:pt x="0" y="1733018"/>
                </a:cubicBezTo>
                <a:cubicBezTo>
                  <a:pt x="-21280" y="1472795"/>
                  <a:pt x="8343" y="1385598"/>
                  <a:pt x="0" y="1090124"/>
                </a:cubicBezTo>
                <a:cubicBezTo>
                  <a:pt x="41559" y="815693"/>
                  <a:pt x="-53513" y="485395"/>
                  <a:pt x="0" y="0"/>
                </a:cubicBezTo>
                <a:close/>
              </a:path>
              <a:path w="13716" h="5590381" fill="none" stroke="0" extrusionOk="0">
                <a:moveTo>
                  <a:pt x="0" y="0"/>
                </a:moveTo>
                <a:cubicBezTo>
                  <a:pt x="6692" y="-634"/>
                  <a:pt x="7933" y="727"/>
                  <a:pt x="13716" y="0"/>
                </a:cubicBezTo>
                <a:cubicBezTo>
                  <a:pt x="-11397" y="210553"/>
                  <a:pt x="41795" y="570219"/>
                  <a:pt x="13716" y="754701"/>
                </a:cubicBezTo>
                <a:cubicBezTo>
                  <a:pt x="-16345" y="939055"/>
                  <a:pt x="5480" y="1271330"/>
                  <a:pt x="13716" y="1565307"/>
                </a:cubicBezTo>
                <a:cubicBezTo>
                  <a:pt x="214" y="1888228"/>
                  <a:pt x="-22439" y="2000817"/>
                  <a:pt x="13716" y="2152297"/>
                </a:cubicBezTo>
                <a:cubicBezTo>
                  <a:pt x="36483" y="2302199"/>
                  <a:pt x="43294" y="2645200"/>
                  <a:pt x="13716" y="2906998"/>
                </a:cubicBezTo>
                <a:cubicBezTo>
                  <a:pt x="10400" y="3203875"/>
                  <a:pt x="27719" y="3309255"/>
                  <a:pt x="13716" y="3549892"/>
                </a:cubicBezTo>
                <a:cubicBezTo>
                  <a:pt x="-8323" y="3767364"/>
                  <a:pt x="36239" y="3859248"/>
                  <a:pt x="13716" y="4080978"/>
                </a:cubicBezTo>
                <a:cubicBezTo>
                  <a:pt x="-28362" y="4308528"/>
                  <a:pt x="-17360" y="4464817"/>
                  <a:pt x="13716" y="4835680"/>
                </a:cubicBezTo>
                <a:cubicBezTo>
                  <a:pt x="37186" y="5120324"/>
                  <a:pt x="-5183" y="5409792"/>
                  <a:pt x="13716" y="5590381"/>
                </a:cubicBezTo>
                <a:cubicBezTo>
                  <a:pt x="8151" y="5590111"/>
                  <a:pt x="6756" y="5590651"/>
                  <a:pt x="0" y="5590381"/>
                </a:cubicBezTo>
                <a:cubicBezTo>
                  <a:pt x="366" y="5289836"/>
                  <a:pt x="-51421" y="5037027"/>
                  <a:pt x="0" y="4835680"/>
                </a:cubicBezTo>
                <a:cubicBezTo>
                  <a:pt x="30695" y="4638845"/>
                  <a:pt x="15954" y="4503929"/>
                  <a:pt x="0" y="4304593"/>
                </a:cubicBezTo>
                <a:cubicBezTo>
                  <a:pt x="14622" y="4089881"/>
                  <a:pt x="18900" y="3917008"/>
                  <a:pt x="0" y="3773507"/>
                </a:cubicBezTo>
                <a:cubicBezTo>
                  <a:pt x="-3147" y="3613850"/>
                  <a:pt x="-23547" y="3335869"/>
                  <a:pt x="0" y="3186517"/>
                </a:cubicBezTo>
                <a:cubicBezTo>
                  <a:pt x="5486" y="3055843"/>
                  <a:pt x="41826" y="2645889"/>
                  <a:pt x="0" y="2487720"/>
                </a:cubicBezTo>
                <a:cubicBezTo>
                  <a:pt x="-23992" y="2347034"/>
                  <a:pt x="14189" y="2145771"/>
                  <a:pt x="0" y="1956633"/>
                </a:cubicBezTo>
                <a:cubicBezTo>
                  <a:pt x="14669" y="1780910"/>
                  <a:pt x="-4302" y="1660669"/>
                  <a:pt x="0" y="1425547"/>
                </a:cubicBezTo>
                <a:cubicBezTo>
                  <a:pt x="70611" y="1196115"/>
                  <a:pt x="14725" y="924393"/>
                  <a:pt x="0" y="614942"/>
                </a:cubicBezTo>
                <a:cubicBezTo>
                  <a:pt x="-2330" y="269013"/>
                  <a:pt x="15133" y="13266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custGeom>
                    <a:avLst/>
                    <a:gdLst>
                      <a:gd name="connsiteX0" fmla="*/ 0 w 13716"/>
                      <a:gd name="connsiteY0" fmla="*/ 0 h 5590381"/>
                      <a:gd name="connsiteX1" fmla="*/ 13716 w 13716"/>
                      <a:gd name="connsiteY1" fmla="*/ 0 h 5590381"/>
                      <a:gd name="connsiteX2" fmla="*/ 13716 w 13716"/>
                      <a:gd name="connsiteY2" fmla="*/ 754701 h 5590381"/>
                      <a:gd name="connsiteX3" fmla="*/ 13716 w 13716"/>
                      <a:gd name="connsiteY3" fmla="*/ 1565307 h 5590381"/>
                      <a:gd name="connsiteX4" fmla="*/ 13716 w 13716"/>
                      <a:gd name="connsiteY4" fmla="*/ 2152297 h 5590381"/>
                      <a:gd name="connsiteX5" fmla="*/ 13716 w 13716"/>
                      <a:gd name="connsiteY5" fmla="*/ 2906998 h 5590381"/>
                      <a:gd name="connsiteX6" fmla="*/ 13716 w 13716"/>
                      <a:gd name="connsiteY6" fmla="*/ 3549892 h 5590381"/>
                      <a:gd name="connsiteX7" fmla="*/ 13716 w 13716"/>
                      <a:gd name="connsiteY7" fmla="*/ 4080978 h 5590381"/>
                      <a:gd name="connsiteX8" fmla="*/ 13716 w 13716"/>
                      <a:gd name="connsiteY8" fmla="*/ 4835680 h 5590381"/>
                      <a:gd name="connsiteX9" fmla="*/ 13716 w 13716"/>
                      <a:gd name="connsiteY9" fmla="*/ 5590381 h 5590381"/>
                      <a:gd name="connsiteX10" fmla="*/ 0 w 13716"/>
                      <a:gd name="connsiteY10" fmla="*/ 5590381 h 5590381"/>
                      <a:gd name="connsiteX11" fmla="*/ 0 w 13716"/>
                      <a:gd name="connsiteY11" fmla="*/ 4835680 h 5590381"/>
                      <a:gd name="connsiteX12" fmla="*/ 0 w 13716"/>
                      <a:gd name="connsiteY12" fmla="*/ 4304593 h 5590381"/>
                      <a:gd name="connsiteX13" fmla="*/ 0 w 13716"/>
                      <a:gd name="connsiteY13" fmla="*/ 3773507 h 5590381"/>
                      <a:gd name="connsiteX14" fmla="*/ 0 w 13716"/>
                      <a:gd name="connsiteY14" fmla="*/ 3186517 h 5590381"/>
                      <a:gd name="connsiteX15" fmla="*/ 0 w 13716"/>
                      <a:gd name="connsiteY15" fmla="*/ 2487720 h 5590381"/>
                      <a:gd name="connsiteX16" fmla="*/ 0 w 13716"/>
                      <a:gd name="connsiteY16" fmla="*/ 1956633 h 5590381"/>
                      <a:gd name="connsiteX17" fmla="*/ 0 w 13716"/>
                      <a:gd name="connsiteY17" fmla="*/ 1425547 h 5590381"/>
                      <a:gd name="connsiteX18" fmla="*/ 0 w 13716"/>
                      <a:gd name="connsiteY18" fmla="*/ 614942 h 5590381"/>
                      <a:gd name="connsiteX19" fmla="*/ 0 w 13716"/>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6" h="5590381" fill="none" extrusionOk="0">
                        <a:moveTo>
                          <a:pt x="0" y="0"/>
                        </a:moveTo>
                        <a:cubicBezTo>
                          <a:pt x="6519" y="-664"/>
                          <a:pt x="8288" y="665"/>
                          <a:pt x="13716" y="0"/>
                        </a:cubicBezTo>
                        <a:cubicBezTo>
                          <a:pt x="-9798" y="225076"/>
                          <a:pt x="41703" y="562283"/>
                          <a:pt x="13716" y="754701"/>
                        </a:cubicBezTo>
                        <a:cubicBezTo>
                          <a:pt x="-14271" y="947119"/>
                          <a:pt x="25509" y="1239251"/>
                          <a:pt x="13716" y="1565307"/>
                        </a:cubicBezTo>
                        <a:cubicBezTo>
                          <a:pt x="1923" y="1891363"/>
                          <a:pt x="2588" y="1999140"/>
                          <a:pt x="13716" y="2152297"/>
                        </a:cubicBezTo>
                        <a:cubicBezTo>
                          <a:pt x="24845" y="2305454"/>
                          <a:pt x="24133" y="2598333"/>
                          <a:pt x="13716" y="2906998"/>
                        </a:cubicBezTo>
                        <a:cubicBezTo>
                          <a:pt x="3299" y="3215663"/>
                          <a:pt x="30691" y="3327412"/>
                          <a:pt x="13716" y="3549892"/>
                        </a:cubicBezTo>
                        <a:cubicBezTo>
                          <a:pt x="-3259" y="3772372"/>
                          <a:pt x="33989" y="3843836"/>
                          <a:pt x="13716" y="4080978"/>
                        </a:cubicBezTo>
                        <a:cubicBezTo>
                          <a:pt x="-6557" y="4318120"/>
                          <a:pt x="-8378" y="4511166"/>
                          <a:pt x="13716" y="4835680"/>
                        </a:cubicBezTo>
                        <a:cubicBezTo>
                          <a:pt x="35810" y="5160194"/>
                          <a:pt x="-17642" y="5401748"/>
                          <a:pt x="13716" y="5590381"/>
                        </a:cubicBezTo>
                        <a:cubicBezTo>
                          <a:pt x="8599" y="5590092"/>
                          <a:pt x="6708" y="5590668"/>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3716" h="5590381" stroke="0" extrusionOk="0">
                        <a:moveTo>
                          <a:pt x="0" y="0"/>
                        </a:moveTo>
                        <a:cubicBezTo>
                          <a:pt x="4626" y="620"/>
                          <a:pt x="7856" y="-428"/>
                          <a:pt x="13716" y="0"/>
                        </a:cubicBezTo>
                        <a:cubicBezTo>
                          <a:pt x="36569" y="165299"/>
                          <a:pt x="-959" y="427555"/>
                          <a:pt x="13716" y="698798"/>
                        </a:cubicBezTo>
                        <a:cubicBezTo>
                          <a:pt x="28391" y="970041"/>
                          <a:pt x="15108" y="1226199"/>
                          <a:pt x="13716" y="1397595"/>
                        </a:cubicBezTo>
                        <a:cubicBezTo>
                          <a:pt x="12324" y="1568991"/>
                          <a:pt x="34226" y="1794517"/>
                          <a:pt x="13716" y="2152297"/>
                        </a:cubicBezTo>
                        <a:cubicBezTo>
                          <a:pt x="-6794" y="2510077"/>
                          <a:pt x="36274" y="2594424"/>
                          <a:pt x="13716" y="2739287"/>
                        </a:cubicBezTo>
                        <a:cubicBezTo>
                          <a:pt x="-8842" y="2884150"/>
                          <a:pt x="22545" y="3129706"/>
                          <a:pt x="13716" y="3493988"/>
                        </a:cubicBezTo>
                        <a:cubicBezTo>
                          <a:pt x="4887" y="3858270"/>
                          <a:pt x="49629" y="4041447"/>
                          <a:pt x="13716" y="4304593"/>
                        </a:cubicBezTo>
                        <a:cubicBezTo>
                          <a:pt x="-22197" y="4567740"/>
                          <a:pt x="45055" y="5149125"/>
                          <a:pt x="13716" y="5590381"/>
                        </a:cubicBezTo>
                        <a:cubicBezTo>
                          <a:pt x="9649" y="5590058"/>
                          <a:pt x="6483" y="5589928"/>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bc 215 bethlehem.jpg"/>
          <p:cNvPicPr>
            <a:picLocks noGrp="1" noChangeAspect="1"/>
          </p:cNvPicPr>
          <p:nvPr>
            <p:ph idx="1"/>
          </p:nvPr>
        </p:nvPicPr>
        <p:blipFill>
          <a:blip r:embed="rId2">
            <a:extLst>
              <a:ext uri="{28A0092B-C50C-407E-A947-70E740481C1C}">
                <a14:useLocalDpi xmlns:a14="http://schemas.microsoft.com/office/drawing/2010/main" val="0"/>
              </a:ext>
            </a:extLst>
          </a:blip>
          <a:srcRect t="-45663" b="-45663"/>
          <a:stretch>
            <a:fillRect/>
          </a:stretch>
        </p:blipFill>
        <p:spPr>
          <a:xfrm>
            <a:off x="3490722" y="630936"/>
            <a:ext cx="4675499" cy="3913632"/>
          </a:xfrm>
          <a:prstGeom prst="rect">
            <a:avLst/>
          </a:prstGeom>
        </p:spPr>
      </p:pic>
      <p:sp>
        <p:nvSpPr>
          <p:cNvPr id="9" name="Text Placeholder 8"/>
          <p:cNvSpPr>
            <a:spLocks noGrp="1"/>
          </p:cNvSpPr>
          <p:nvPr>
            <p:ph type="body" sz="half" idx="2"/>
          </p:nvPr>
        </p:nvSpPr>
        <p:spPr>
          <a:xfrm>
            <a:off x="3417570" y="4085863"/>
            <a:ext cx="5244084" cy="2141201"/>
          </a:xfrm>
        </p:spPr>
        <p:txBody>
          <a:bodyPr vert="horz" lIns="91440" tIns="45720" rIns="91440" bIns="45720" rtlCol="0" anchor="t">
            <a:normAutofit lnSpcReduction="10000"/>
          </a:bodyPr>
          <a:lstStyle/>
          <a:p>
            <a:pPr defTabSz="914400">
              <a:lnSpc>
                <a:spcPct val="90000"/>
              </a:lnSpc>
            </a:pPr>
            <a:r>
              <a:rPr lang="en-US" sz="2000" dirty="0"/>
              <a:t>In retelling </a:t>
            </a:r>
            <a:r>
              <a:rPr lang="en-US" sz="2000" i="1" dirty="0"/>
              <a:t>Journey</a:t>
            </a:r>
            <a:r>
              <a:rPr lang="en-US" sz="2000" dirty="0"/>
              <a:t>, Yang refigures a Buddhist-Taoist tale in favor of Christian cosmology. </a:t>
            </a:r>
          </a:p>
          <a:p>
            <a:pPr defTabSz="914400">
              <a:lnSpc>
                <a:spcPct val="90000"/>
              </a:lnSpc>
            </a:pPr>
            <a:endParaRPr lang="en-US" sz="2000" dirty="0"/>
          </a:p>
          <a:p>
            <a:pPr defTabSz="914400">
              <a:lnSpc>
                <a:spcPct val="90000"/>
              </a:lnSpc>
            </a:pPr>
            <a:r>
              <a:rPr lang="en-US" sz="2000" dirty="0"/>
              <a:t>Is this an example of cultural fusion?</a:t>
            </a:r>
          </a:p>
          <a:p>
            <a:pPr defTabSz="914400">
              <a:lnSpc>
                <a:spcPct val="90000"/>
              </a:lnSpc>
            </a:pPr>
            <a:endParaRPr lang="en-US" sz="2000" dirty="0"/>
          </a:p>
          <a:p>
            <a:pPr defTabSz="914400">
              <a:lnSpc>
                <a:spcPct val="90000"/>
              </a:lnSpc>
            </a:pPr>
            <a:r>
              <a:rPr lang="en-US" sz="2000" dirty="0"/>
              <a:t>When is revision or adaptation a form of appropriation? </a:t>
            </a:r>
          </a:p>
          <a:p>
            <a:pPr indent="-228600" defTabSz="914400">
              <a:lnSpc>
                <a:spcPct val="90000"/>
              </a:lnSpc>
              <a:buFont typeface="Arial" panose="020B0604020202020204" pitchFamily="34" charset="0"/>
              <a:buChar char="•"/>
            </a:pPr>
            <a:endParaRPr lang="en-US" sz="1300" dirty="0"/>
          </a:p>
          <a:p>
            <a:pPr indent="-228600" defTabSz="914400">
              <a:lnSpc>
                <a:spcPct val="90000"/>
              </a:lnSpc>
              <a:buFont typeface="Arial" panose="020B0604020202020204" pitchFamily="34" charset="0"/>
              <a:buChar char="•"/>
            </a:pPr>
            <a:endParaRPr lang="en-US" sz="1300" dirty="0"/>
          </a:p>
          <a:p>
            <a:pPr indent="-228600" defTabSz="914400">
              <a:lnSpc>
                <a:spcPct val="90000"/>
              </a:lnSpc>
              <a:buFont typeface="Arial" panose="020B0604020202020204" pitchFamily="34" charset="0"/>
              <a:buChar char="•"/>
            </a:pPr>
            <a:endParaRPr lang="en-US" sz="1300" dirty="0"/>
          </a:p>
          <a:p>
            <a:pPr indent="-228600" defTabSz="914400">
              <a:lnSpc>
                <a:spcPct val="90000"/>
              </a:lnSpc>
              <a:buFont typeface="Arial" panose="020B0604020202020204" pitchFamily="34" charset="0"/>
              <a:buChar char="•"/>
            </a:pPr>
            <a:endParaRPr lang="en-US" sz="1300" dirty="0"/>
          </a:p>
        </p:txBody>
      </p:sp>
    </p:spTree>
    <p:extLst>
      <p:ext uri="{BB962C8B-B14F-4D97-AF65-F5344CB8AC3E}">
        <p14:creationId xmlns:p14="http://schemas.microsoft.com/office/powerpoint/2010/main" val="2339631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7"/>
            <a:ext cx="8229600" cy="2313063"/>
          </a:xfrm>
        </p:spPr>
        <p:txBody>
          <a:bodyPr>
            <a:normAutofit fontScale="90000"/>
          </a:bodyPr>
          <a:lstStyle/>
          <a:p>
            <a:pPr algn="l"/>
            <a:r>
              <a:rPr lang="en-US" sz="2700" dirty="0"/>
              <a:t>“As a psychoanalyst, I should help my patient to become conscious of his unconscious and abandon his attempts at </a:t>
            </a:r>
            <a:r>
              <a:rPr lang="en-US" sz="2700" b="1" dirty="0"/>
              <a:t>hallucinatory whitening </a:t>
            </a:r>
            <a:r>
              <a:rPr lang="en-US" sz="2700" dirty="0"/>
              <a:t>but also to act in the direction of a change in the social structure.” </a:t>
            </a:r>
            <a:br>
              <a:rPr lang="en-US" sz="2700" dirty="0"/>
            </a:br>
            <a:br>
              <a:rPr lang="en-US" sz="2700" dirty="0"/>
            </a:br>
            <a:r>
              <a:rPr lang="en-US" sz="2700" dirty="0"/>
              <a:t>						</a:t>
            </a:r>
            <a:r>
              <a:rPr lang="en-US" sz="2400" dirty="0"/>
              <a:t>–Franz Fanon, </a:t>
            </a:r>
            <a:r>
              <a:rPr lang="en-US" sz="2400" i="1" dirty="0"/>
              <a:t>Black Skin, White Masks </a:t>
            </a:r>
            <a:endParaRPr lang="en-US" sz="2400" dirty="0"/>
          </a:p>
        </p:txBody>
      </p:sp>
      <p:pic>
        <p:nvPicPr>
          <p:cNvPr id="7" name="Content Placeholder 6" descr="abc crop jin transformed.tiff"/>
          <p:cNvPicPr>
            <a:picLocks noGrp="1" noChangeAspect="1"/>
          </p:cNvPicPr>
          <p:nvPr>
            <p:ph idx="1"/>
          </p:nvPr>
        </p:nvPicPr>
        <p:blipFill>
          <a:blip r:embed="rId2">
            <a:extLst>
              <a:ext uri="{28A0092B-C50C-407E-A947-70E740481C1C}">
                <a14:useLocalDpi xmlns:a14="http://schemas.microsoft.com/office/drawing/2010/main" val="0"/>
              </a:ext>
            </a:extLst>
          </a:blip>
          <a:srcRect l="3194" r="3194"/>
          <a:stretch>
            <a:fillRect/>
          </a:stretch>
        </p:blipFill>
        <p:spPr>
          <a:xfrm>
            <a:off x="793801" y="3394701"/>
            <a:ext cx="7257955" cy="2816938"/>
          </a:xfrm>
        </p:spPr>
      </p:pic>
    </p:spTree>
    <p:extLst>
      <p:ext uri="{BB962C8B-B14F-4D97-AF65-F5344CB8AC3E}">
        <p14:creationId xmlns:p14="http://schemas.microsoft.com/office/powerpoint/2010/main" val="366680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4638"/>
            <a:ext cx="8229600" cy="5851525"/>
          </a:xfrm>
        </p:spPr>
        <p:txBody>
          <a:bodyPr>
            <a:noAutofit/>
          </a:bodyPr>
          <a:lstStyle/>
          <a:p>
            <a:pPr>
              <a:buNone/>
            </a:pPr>
            <a:r>
              <a:rPr lang="en-US" sz="1800" dirty="0"/>
              <a:t>Biblical references in </a:t>
            </a:r>
            <a:r>
              <a:rPr lang="en-US" sz="1800" i="1" dirty="0"/>
              <a:t>ABC</a:t>
            </a:r>
            <a:endParaRPr lang="en-US" sz="1800" dirty="0"/>
          </a:p>
          <a:p>
            <a:pPr>
              <a:buNone/>
            </a:pPr>
            <a:r>
              <a:rPr lang="en-US" sz="1800" dirty="0"/>
              <a:t> 1. Visual of the Emissaries,  </a:t>
            </a:r>
            <a:r>
              <a:rPr lang="en-US" sz="1800" dirty="0" err="1"/>
              <a:t>p</a:t>
            </a:r>
            <a:r>
              <a:rPr lang="en-US" sz="1800" dirty="0"/>
              <a:t>. 139  </a:t>
            </a:r>
          </a:p>
          <a:p>
            <a:pPr>
              <a:buNone/>
            </a:pPr>
            <a:r>
              <a:rPr lang="en-US" sz="1800" dirty="0"/>
              <a:t>Ezekiel  1:10     </a:t>
            </a:r>
          </a:p>
          <a:p>
            <a:pPr>
              <a:buNone/>
            </a:pPr>
            <a:r>
              <a:rPr lang="en-US" sz="1800" dirty="0"/>
              <a:t> 10 As for the likeness of their faces, they four had the face of a man, and the face of a lion, on the right side: and they four had the face of an ox on the left side; they four also had the face of an eagle.</a:t>
            </a:r>
          </a:p>
          <a:p>
            <a:pPr>
              <a:buNone/>
            </a:pPr>
            <a:endParaRPr lang="en-US" sz="1800" dirty="0"/>
          </a:p>
          <a:p>
            <a:pPr>
              <a:buNone/>
            </a:pPr>
            <a:r>
              <a:rPr lang="en-US" sz="1800" dirty="0"/>
              <a:t> 2. </a:t>
            </a:r>
            <a:r>
              <a:rPr lang="en-US" sz="1800" dirty="0" err="1"/>
              <a:t>Tze-Yo-Tzhu</a:t>
            </a:r>
            <a:r>
              <a:rPr lang="en-US" sz="1800" dirty="0"/>
              <a:t> </a:t>
            </a:r>
            <a:r>
              <a:rPr lang="en-US" sz="1800" dirty="0" err="1"/>
              <a:t>p</a:t>
            </a:r>
            <a:r>
              <a:rPr lang="en-US" sz="1800" dirty="0"/>
              <a:t>. 79- 80 </a:t>
            </a:r>
          </a:p>
          <a:p>
            <a:pPr>
              <a:buNone/>
            </a:pPr>
            <a:r>
              <a:rPr lang="en-US" sz="1800" dirty="0"/>
              <a:t> Psalm 139 New King James Version, God’s Perfect Knowledge of Man</a:t>
            </a:r>
          </a:p>
          <a:p>
            <a:pPr>
              <a:buNone/>
            </a:pPr>
            <a:r>
              <a:rPr lang="en-US" sz="1800" dirty="0"/>
              <a:t>139: 7-10</a:t>
            </a:r>
          </a:p>
          <a:p>
            <a:pPr>
              <a:buNone/>
            </a:pPr>
            <a:r>
              <a:rPr lang="en-US" sz="1800" baseline="30000" dirty="0"/>
              <a:t>	 7 </a:t>
            </a:r>
            <a:r>
              <a:rPr lang="en-US" sz="1800" dirty="0"/>
              <a:t>Where can I go from Your Spirit?</a:t>
            </a:r>
            <a:br>
              <a:rPr lang="en-US" sz="1800" dirty="0"/>
            </a:br>
            <a:r>
              <a:rPr lang="en-US" sz="1800" dirty="0"/>
              <a:t>Or where can I flee from Your presence?</a:t>
            </a:r>
            <a:br>
              <a:rPr lang="en-US" sz="1800" dirty="0"/>
            </a:br>
            <a:r>
              <a:rPr lang="en-US" sz="1800" baseline="30000" dirty="0"/>
              <a:t>8 </a:t>
            </a:r>
            <a:r>
              <a:rPr lang="en-US" sz="1800" dirty="0"/>
              <a:t>If I ascend into heaven, You </a:t>
            </a:r>
            <a:r>
              <a:rPr lang="en-US" sz="1800" i="1" dirty="0"/>
              <a:t>are</a:t>
            </a:r>
            <a:r>
              <a:rPr lang="en-US" sz="1800" dirty="0"/>
              <a:t> there;</a:t>
            </a:r>
            <a:br>
              <a:rPr lang="en-US" sz="1800" dirty="0"/>
            </a:br>
            <a:r>
              <a:rPr lang="en-US" sz="1800" dirty="0"/>
              <a:t>If I make my bed in hell, behold, You </a:t>
            </a:r>
            <a:r>
              <a:rPr lang="en-US" sz="1800" i="1" dirty="0"/>
              <a:t>are there.</a:t>
            </a:r>
            <a:br>
              <a:rPr lang="en-US" sz="1800" dirty="0"/>
            </a:br>
            <a:r>
              <a:rPr lang="en-US" sz="1800" baseline="30000" dirty="0"/>
              <a:t>9 </a:t>
            </a:r>
            <a:r>
              <a:rPr lang="en-US" sz="1800" i="1" dirty="0"/>
              <a:t>If</a:t>
            </a:r>
            <a:r>
              <a:rPr lang="en-US" sz="1800" dirty="0"/>
              <a:t> I take the wings of the morning,</a:t>
            </a:r>
            <a:br>
              <a:rPr lang="en-US" sz="1800" dirty="0"/>
            </a:br>
            <a:r>
              <a:rPr lang="en-US" sz="1800" i="1" dirty="0"/>
              <a:t>And</a:t>
            </a:r>
            <a:r>
              <a:rPr lang="en-US" sz="1800" dirty="0"/>
              <a:t> dwell in the uttermost parts of the sea,</a:t>
            </a:r>
            <a:br>
              <a:rPr lang="en-US" sz="1800" dirty="0"/>
            </a:br>
            <a:r>
              <a:rPr lang="en-US" sz="1800" baseline="30000" dirty="0"/>
              <a:t>10 </a:t>
            </a:r>
            <a:r>
              <a:rPr lang="en-US" sz="1800" dirty="0"/>
              <a:t>Even there Your hand shall lead me,</a:t>
            </a:r>
            <a:br>
              <a:rPr lang="en-US" sz="1800" dirty="0"/>
            </a:br>
            <a:r>
              <a:rPr lang="en-US" sz="1800" dirty="0"/>
              <a:t>And Your right hand shall hold me. </a:t>
            </a:r>
          </a:p>
        </p:txBody>
      </p:sp>
    </p:spTree>
    <p:extLst>
      <p:ext uri="{BB962C8B-B14F-4D97-AF65-F5344CB8AC3E}">
        <p14:creationId xmlns:p14="http://schemas.microsoft.com/office/powerpoint/2010/main" val="3734382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A3F9-9FC9-FC46-8A2E-E5EFB66C10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27D8E54-8482-8C47-A05E-BF78D1B53009}"/>
              </a:ext>
            </a:extLst>
          </p:cNvPr>
          <p:cNvPicPr>
            <a:picLocks noGrp="1" noChangeAspect="1"/>
          </p:cNvPicPr>
          <p:nvPr>
            <p:ph idx="1"/>
          </p:nvPr>
        </p:nvPicPr>
        <p:blipFill>
          <a:blip r:embed="rId2"/>
          <a:stretch>
            <a:fillRect/>
          </a:stretch>
        </p:blipFill>
        <p:spPr>
          <a:xfrm>
            <a:off x="2490952" y="511608"/>
            <a:ext cx="3744311" cy="5489142"/>
          </a:xfrm>
        </p:spPr>
      </p:pic>
      <p:pic>
        <p:nvPicPr>
          <p:cNvPr id="3" name="Picture 2">
            <a:extLst>
              <a:ext uri="{FF2B5EF4-FFF2-40B4-BE49-F238E27FC236}">
                <a16:creationId xmlns:a16="http://schemas.microsoft.com/office/drawing/2014/main" id="{5361362E-6DD9-A648-BD42-31BD4D3F757A}"/>
              </a:ext>
            </a:extLst>
          </p:cNvPr>
          <p:cNvPicPr>
            <a:picLocks noChangeAspect="1"/>
          </p:cNvPicPr>
          <p:nvPr/>
        </p:nvPicPr>
        <p:blipFill>
          <a:blip r:embed="rId3"/>
          <a:stretch>
            <a:fillRect/>
          </a:stretch>
        </p:blipFill>
        <p:spPr>
          <a:xfrm>
            <a:off x="457200" y="342900"/>
            <a:ext cx="7546848" cy="5660136"/>
          </a:xfrm>
          <a:prstGeom prst="rect">
            <a:avLst/>
          </a:prstGeom>
        </p:spPr>
      </p:pic>
    </p:spTree>
    <p:extLst>
      <p:ext uri="{BB962C8B-B14F-4D97-AF65-F5344CB8AC3E}">
        <p14:creationId xmlns:p14="http://schemas.microsoft.com/office/powerpoint/2010/main" val="256411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3540" y="231494"/>
            <a:ext cx="7778188" cy="2650602"/>
          </a:xfrm>
        </p:spPr>
        <p:txBody>
          <a:bodyPr>
            <a:normAutofit/>
          </a:bodyPr>
          <a:lstStyle/>
          <a:p>
            <a:pPr algn="l"/>
            <a:r>
              <a:rPr lang="en-US" sz="2200" dirty="0"/>
              <a:t>Transgender activist Caitlyn Jenner, formerly Bruce, 2015: on reconciling her interiority and selfhood with what is seen on the surface:</a:t>
            </a:r>
            <a:br>
              <a:rPr lang="en-US" sz="2400" dirty="0"/>
            </a:br>
            <a:br>
              <a:rPr lang="en-US" sz="2400" dirty="0"/>
            </a:br>
            <a:r>
              <a:rPr lang="en-US" sz="2400" dirty="0"/>
              <a:t> “Bruce always had to tell a lie, he was always living that lie, every day, he always had a secret from morning till night. Caitlyn doesn’t have any secrets.”</a:t>
            </a:r>
          </a:p>
        </p:txBody>
      </p:sp>
      <p:pic>
        <p:nvPicPr>
          <p:cNvPr id="3" name="Content Placeholder 2" descr="p11841289_b_v7_ac.jpg"/>
          <p:cNvPicPr>
            <a:picLocks noGrp="1" noChangeAspect="1"/>
          </p:cNvPicPr>
          <p:nvPr>
            <p:ph idx="1"/>
          </p:nvPr>
        </p:nvPicPr>
        <p:blipFill>
          <a:blip r:embed="rId2">
            <a:extLst>
              <a:ext uri="{28A0092B-C50C-407E-A947-70E740481C1C}">
                <a14:useLocalDpi xmlns:a14="http://schemas.microsoft.com/office/drawing/2010/main" val="0"/>
              </a:ext>
            </a:extLst>
          </a:blip>
          <a:srcRect l="-86373" r="-86373"/>
          <a:stretch>
            <a:fillRect/>
          </a:stretch>
        </p:blipFill>
        <p:spPr>
          <a:xfrm>
            <a:off x="-1397991" y="3027213"/>
            <a:ext cx="6965554" cy="3830787"/>
          </a:xfrm>
        </p:spPr>
      </p:pic>
      <p:sp>
        <p:nvSpPr>
          <p:cNvPr id="4" name="TextBox 3">
            <a:extLst>
              <a:ext uri="{FF2B5EF4-FFF2-40B4-BE49-F238E27FC236}">
                <a16:creationId xmlns:a16="http://schemas.microsoft.com/office/drawing/2014/main" id="{846F44D6-2DD7-1AB6-3E30-81C206401EEE}"/>
              </a:ext>
            </a:extLst>
          </p:cNvPr>
          <p:cNvSpPr txBox="1"/>
          <p:nvPr/>
        </p:nvSpPr>
        <p:spPr>
          <a:xfrm>
            <a:off x="4294208" y="3618147"/>
            <a:ext cx="3428787" cy="646331"/>
          </a:xfrm>
          <a:prstGeom prst="rect">
            <a:avLst/>
          </a:prstGeom>
          <a:noFill/>
        </p:spPr>
        <p:txBody>
          <a:bodyPr wrap="square" rtlCol="0">
            <a:spAutoFit/>
          </a:bodyPr>
          <a:lstStyle/>
          <a:p>
            <a:r>
              <a:rPr lang="en-US" sz="3600" dirty="0">
                <a:latin typeface="Comic Sans MS"/>
                <a:cs typeface="Comic Sans MS"/>
              </a:rPr>
              <a:t>“Change!”</a:t>
            </a:r>
            <a:endParaRPr lang="en-US" sz="3600" dirty="0"/>
          </a:p>
        </p:txBody>
      </p:sp>
    </p:spTree>
    <p:extLst>
      <p:ext uri="{BB962C8B-B14F-4D97-AF65-F5344CB8AC3E}">
        <p14:creationId xmlns:p14="http://schemas.microsoft.com/office/powerpoint/2010/main" val="2505126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69B033-C637-1C42-B663-F0B426D125F8}"/>
              </a:ext>
            </a:extLst>
          </p:cNvPr>
          <p:cNvSpPr>
            <a:spLocks noGrp="1"/>
          </p:cNvSpPr>
          <p:nvPr>
            <p:ph type="title"/>
          </p:nvPr>
        </p:nvSpPr>
        <p:spPr>
          <a:xfrm>
            <a:off x="300942" y="462987"/>
            <a:ext cx="8385858" cy="1429213"/>
          </a:xfrm>
        </p:spPr>
        <p:txBody>
          <a:bodyPr>
            <a:normAutofit fontScale="90000"/>
          </a:bodyPr>
          <a:lstStyle/>
          <a:p>
            <a:pPr algn="l"/>
            <a:r>
              <a:rPr lang="en-US" dirty="0"/>
              <a:t>philosopher Judith Butler on </a:t>
            </a:r>
            <a:br>
              <a:rPr lang="en-US" dirty="0"/>
            </a:br>
            <a:r>
              <a:rPr lang="en-US" dirty="0"/>
              <a:t>gender performativity: </a:t>
            </a:r>
            <a:br>
              <a:rPr lang="en-US" dirty="0"/>
            </a:br>
            <a:endParaRPr lang="en-US" dirty="0"/>
          </a:p>
        </p:txBody>
      </p:sp>
      <p:sp>
        <p:nvSpPr>
          <p:cNvPr id="6" name="Content Placeholder 5">
            <a:extLst>
              <a:ext uri="{FF2B5EF4-FFF2-40B4-BE49-F238E27FC236}">
                <a16:creationId xmlns:a16="http://schemas.microsoft.com/office/drawing/2014/main" id="{FA41176B-C986-A34D-B504-9FE35C657F99}"/>
              </a:ext>
            </a:extLst>
          </p:cNvPr>
          <p:cNvSpPr>
            <a:spLocks noGrp="1"/>
          </p:cNvSpPr>
          <p:nvPr>
            <p:ph idx="1"/>
          </p:nvPr>
        </p:nvSpPr>
        <p:spPr>
          <a:xfrm>
            <a:off x="345846" y="1892201"/>
            <a:ext cx="8385857" cy="3912608"/>
          </a:xfrm>
        </p:spPr>
        <p:txBody>
          <a:bodyPr>
            <a:normAutofit fontScale="92500" lnSpcReduction="10000"/>
          </a:bodyPr>
          <a:lstStyle/>
          <a:p>
            <a:pPr marL="0" indent="0">
              <a:buNone/>
            </a:pPr>
            <a:r>
              <a:rPr lang="en-US" sz="2250" dirty="0"/>
              <a:t>“There is </a:t>
            </a:r>
            <a:r>
              <a:rPr lang="en-US" sz="2250" b="1" dirty="0"/>
              <a:t>no gender identity behind the </a:t>
            </a:r>
            <a:r>
              <a:rPr lang="en-US" sz="2250" b="1" i="1" dirty="0"/>
              <a:t>expressions </a:t>
            </a:r>
            <a:r>
              <a:rPr lang="en-US" sz="2250" b="1" dirty="0"/>
              <a:t>of gender</a:t>
            </a:r>
            <a:r>
              <a:rPr lang="en-US" sz="2250" dirty="0"/>
              <a:t>; that identity is performatively constituted by the very ‘expressions’ that are said to be its results. (</a:t>
            </a:r>
            <a:r>
              <a:rPr lang="en-US" sz="2250" i="1" dirty="0"/>
              <a:t>Gender Trouble</a:t>
            </a:r>
            <a:r>
              <a:rPr lang="en-US" sz="2250" dirty="0"/>
              <a:t>, 25 emphasis mine). </a:t>
            </a:r>
          </a:p>
          <a:p>
            <a:pPr marL="0" indent="0">
              <a:buNone/>
            </a:pPr>
            <a:endParaRPr lang="en-US" sz="2250" dirty="0"/>
          </a:p>
          <a:p>
            <a:pPr marL="0" indent="0">
              <a:buNone/>
            </a:pPr>
            <a:r>
              <a:rPr lang="en-US" sz="2250" dirty="0"/>
              <a:t>And</a:t>
            </a:r>
          </a:p>
          <a:p>
            <a:pPr marL="0" indent="0">
              <a:buNone/>
            </a:pPr>
            <a:endParaRPr lang="en-US" sz="2250" dirty="0"/>
          </a:p>
          <a:p>
            <a:pPr marL="0" indent="0">
              <a:buNone/>
            </a:pPr>
            <a:r>
              <a:rPr lang="en-US" sz="2250" dirty="0"/>
              <a:t> “Identifying with a gender under contemporary regimes of power involves identifying with a set of norms that are and are not realizable, and whose power and status precede the identifications by which they are insistently approximated.  This “being a man” and this “being a woman” are internally unstable affairs [as] the forcible </a:t>
            </a:r>
            <a:r>
              <a:rPr lang="en-US" sz="2250" b="1" dirty="0"/>
              <a:t>approximation of a norm</a:t>
            </a:r>
            <a:r>
              <a:rPr lang="en-US" sz="2250" dirty="0"/>
              <a:t> one never chooses” (</a:t>
            </a:r>
            <a:r>
              <a:rPr lang="en-US" sz="2250" i="1" dirty="0"/>
              <a:t>Bodies that Matter</a:t>
            </a:r>
            <a:r>
              <a:rPr lang="en-US" sz="2250" dirty="0"/>
              <a:t>, 126)</a:t>
            </a:r>
          </a:p>
          <a:p>
            <a:pPr marL="0" indent="0">
              <a:buNone/>
            </a:pPr>
            <a:endParaRPr lang="en-US" dirty="0"/>
          </a:p>
        </p:txBody>
      </p:sp>
    </p:spTree>
    <p:extLst>
      <p:ext uri="{BB962C8B-B14F-4D97-AF65-F5344CB8AC3E}">
        <p14:creationId xmlns:p14="http://schemas.microsoft.com/office/powerpoint/2010/main" val="2055718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22988-0CAE-0943-8AE0-0DB4792A8FCB}"/>
              </a:ext>
            </a:extLst>
          </p:cNvPr>
          <p:cNvSpPr>
            <a:spLocks noGrp="1"/>
          </p:cNvSpPr>
          <p:nvPr>
            <p:ph type="title"/>
          </p:nvPr>
        </p:nvSpPr>
        <p:spPr>
          <a:xfrm>
            <a:off x="335666" y="406816"/>
            <a:ext cx="7084637" cy="549626"/>
          </a:xfrm>
        </p:spPr>
        <p:txBody>
          <a:bodyPr>
            <a:normAutofit fontScale="90000"/>
          </a:bodyPr>
          <a:lstStyle/>
          <a:p>
            <a:pPr algn="l"/>
            <a:br>
              <a:rPr lang="en-US" sz="2400" dirty="0"/>
            </a:br>
            <a:endParaRPr lang="en-US" sz="2400" dirty="0"/>
          </a:p>
        </p:txBody>
      </p:sp>
      <p:sp>
        <p:nvSpPr>
          <p:cNvPr id="5" name="Content Placeholder 4">
            <a:extLst>
              <a:ext uri="{FF2B5EF4-FFF2-40B4-BE49-F238E27FC236}">
                <a16:creationId xmlns:a16="http://schemas.microsoft.com/office/drawing/2014/main" id="{CC3E185B-8941-1644-9598-9980FE3D679A}"/>
              </a:ext>
            </a:extLst>
          </p:cNvPr>
          <p:cNvSpPr>
            <a:spLocks noGrp="1"/>
          </p:cNvSpPr>
          <p:nvPr>
            <p:ph idx="1"/>
          </p:nvPr>
        </p:nvSpPr>
        <p:spPr>
          <a:xfrm>
            <a:off x="241738" y="851338"/>
            <a:ext cx="5387166" cy="5786969"/>
          </a:xfrm>
        </p:spPr>
        <p:txBody>
          <a:bodyPr>
            <a:normAutofit/>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F669202B-AE68-F547-BD13-EB99A3F0AB9A}"/>
              </a:ext>
            </a:extLst>
          </p:cNvPr>
          <p:cNvPicPr>
            <a:picLocks noChangeAspect="1"/>
          </p:cNvPicPr>
          <p:nvPr/>
        </p:nvPicPr>
        <p:blipFill>
          <a:blip r:embed="rId2"/>
          <a:stretch>
            <a:fillRect/>
          </a:stretch>
        </p:blipFill>
        <p:spPr>
          <a:xfrm>
            <a:off x="5830622" y="1774619"/>
            <a:ext cx="3079335" cy="4384387"/>
          </a:xfrm>
          <a:prstGeom prst="rect">
            <a:avLst/>
          </a:prstGeom>
        </p:spPr>
      </p:pic>
      <p:sp>
        <p:nvSpPr>
          <p:cNvPr id="2" name="TextBox 1">
            <a:extLst>
              <a:ext uri="{FF2B5EF4-FFF2-40B4-BE49-F238E27FC236}">
                <a16:creationId xmlns:a16="http://schemas.microsoft.com/office/drawing/2014/main" id="{03413EDB-C63B-661C-29F7-F850EF8E12B1}"/>
              </a:ext>
            </a:extLst>
          </p:cNvPr>
          <p:cNvSpPr txBox="1"/>
          <p:nvPr/>
        </p:nvSpPr>
        <p:spPr>
          <a:xfrm>
            <a:off x="914400" y="705853"/>
            <a:ext cx="2951748" cy="5262979"/>
          </a:xfrm>
          <a:prstGeom prst="rect">
            <a:avLst/>
          </a:prstGeom>
          <a:noFill/>
        </p:spPr>
        <p:txBody>
          <a:bodyPr wrap="square" rtlCol="0">
            <a:spAutoFit/>
          </a:bodyPr>
          <a:lstStyle/>
          <a:p>
            <a:r>
              <a:rPr lang="en-US" sz="2800" dirty="0">
                <a:solidFill>
                  <a:schemeClr val="accent6">
                    <a:lumMod val="50000"/>
                  </a:schemeClr>
                </a:solidFill>
              </a:rPr>
              <a:t>To think about: </a:t>
            </a:r>
          </a:p>
          <a:p>
            <a:endParaRPr lang="en-US" sz="2800" dirty="0"/>
          </a:p>
          <a:p>
            <a:r>
              <a:rPr lang="en-US" sz="2800" dirty="0"/>
              <a:t>How do you perform your own identity into being?</a:t>
            </a:r>
          </a:p>
          <a:p>
            <a:endParaRPr lang="en-US" sz="2800" dirty="0"/>
          </a:p>
          <a:p>
            <a:r>
              <a:rPr lang="en-US" sz="2800" dirty="0"/>
              <a:t>Is the performance your choice, coerced, or conditioned by social norms?</a:t>
            </a:r>
          </a:p>
        </p:txBody>
      </p:sp>
    </p:spTree>
    <p:extLst>
      <p:ext uri="{BB962C8B-B14F-4D97-AF65-F5344CB8AC3E}">
        <p14:creationId xmlns:p14="http://schemas.microsoft.com/office/powerpoint/2010/main" val="4209415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C4834-50DE-2D49-14E2-4CF27018005D}"/>
              </a:ext>
            </a:extLst>
          </p:cNvPr>
          <p:cNvSpPr>
            <a:spLocks noGrp="1"/>
          </p:cNvSpPr>
          <p:nvPr>
            <p:ph type="title"/>
          </p:nvPr>
        </p:nvSpPr>
        <p:spPr>
          <a:xfrm>
            <a:off x="457200" y="274638"/>
            <a:ext cx="5760720" cy="1325562"/>
          </a:xfrm>
        </p:spPr>
        <p:txBody>
          <a:bodyPr>
            <a:normAutofit fontScale="90000"/>
          </a:bodyPr>
          <a:lstStyle/>
          <a:p>
            <a:pPr algn="l"/>
            <a:br>
              <a:rPr lang="en-US" sz="4400" kern="100" dirty="0">
                <a:solidFill>
                  <a:srgbClr val="343541"/>
                </a:solidFill>
                <a:effectLst/>
                <a:latin typeface="Segoe UI" panose="020B0502040204020203" pitchFamily="34" charset="0"/>
                <a:ea typeface="Calibri" panose="020F0502020204030204" pitchFamily="34" charset="0"/>
                <a:cs typeface="Arial" panose="020B0604020202020204" pitchFamily="34" charset="0"/>
              </a:rPr>
            </a:br>
            <a:r>
              <a:rPr lang="en-US" sz="3100" kern="100" dirty="0" err="1">
                <a:solidFill>
                  <a:srgbClr val="343541"/>
                </a:solidFill>
                <a:effectLst/>
                <a:latin typeface="Segoe UI" panose="020B0502040204020203" pitchFamily="34" charset="0"/>
                <a:ea typeface="Calibri" panose="020F0502020204030204" pitchFamily="34" charset="0"/>
                <a:cs typeface="Arial" panose="020B0604020202020204" pitchFamily="34" charset="0"/>
              </a:rPr>
              <a:t>CHATGpt</a:t>
            </a:r>
            <a:r>
              <a:rPr lang="en-US" sz="3100" kern="100" dirty="0">
                <a:solidFill>
                  <a:srgbClr val="343541"/>
                </a:solidFill>
                <a:effectLst/>
                <a:latin typeface="Segoe UI" panose="020B0502040204020203" pitchFamily="34" charset="0"/>
                <a:ea typeface="Calibri" panose="020F0502020204030204" pitchFamily="34" charset="0"/>
                <a:cs typeface="Arial" panose="020B0604020202020204" pitchFamily="34" charset="0"/>
              </a:rPr>
              <a:t>: Explain in Gene Yang's</a:t>
            </a:r>
            <a:r>
              <a:rPr lang="en-US" sz="3100" i="1" kern="100" dirty="0">
                <a:solidFill>
                  <a:srgbClr val="343541"/>
                </a:solidFill>
                <a:effectLst/>
                <a:latin typeface="Segoe UI" panose="020B0502040204020203" pitchFamily="34" charset="0"/>
                <a:ea typeface="Calibri" panose="020F0502020204030204" pitchFamily="34" charset="0"/>
                <a:cs typeface="Arial" panose="020B0604020202020204" pitchFamily="34" charset="0"/>
              </a:rPr>
              <a:t> American Born Chinese </a:t>
            </a:r>
            <a:r>
              <a:rPr lang="en-US" sz="3100" kern="100" dirty="0">
                <a:solidFill>
                  <a:srgbClr val="343541"/>
                </a:solidFill>
                <a:effectLst/>
                <a:latin typeface="Segoe UI" panose="020B0502040204020203" pitchFamily="34" charset="0"/>
                <a:ea typeface="Calibri" panose="020F0502020204030204" pitchFamily="34" charset="0"/>
                <a:cs typeface="Arial" panose="020B0604020202020204" pitchFamily="34" charset="0"/>
              </a:rPr>
              <a:t>how performance works.</a:t>
            </a:r>
            <a:br>
              <a:rPr lang="en-US" sz="44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1C7DF878-22B9-A60C-E061-CED43F094DF6}"/>
              </a:ext>
            </a:extLst>
          </p:cNvPr>
          <p:cNvSpPr>
            <a:spLocks noGrp="1"/>
          </p:cNvSpPr>
          <p:nvPr>
            <p:ph idx="1"/>
          </p:nvPr>
        </p:nvSpPr>
        <p:spPr>
          <a:xfrm>
            <a:off x="457200" y="1851660"/>
            <a:ext cx="6183630" cy="4731702"/>
          </a:xfrm>
        </p:spPr>
        <p:txBody>
          <a:bodyPr>
            <a:normAutofit/>
          </a:bodyPr>
          <a:lstStyle/>
          <a:p>
            <a:pPr marL="0" marR="0" indent="0">
              <a:spcBef>
                <a:spcPts val="0"/>
              </a:spcBef>
              <a:spcAft>
                <a:spcPts val="0"/>
              </a:spcAft>
              <a:buNone/>
            </a:pPr>
            <a:r>
              <a:rPr lang="en-US"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In Gene </a:t>
            </a:r>
            <a:r>
              <a:rPr lang="en-US" sz="1800" kern="100" dirty="0" err="1">
                <a:solidFill>
                  <a:srgbClr val="374151"/>
                </a:solidFill>
                <a:effectLst/>
                <a:latin typeface="Segoe UI" panose="020B0502040204020203" pitchFamily="34" charset="0"/>
                <a:ea typeface="Calibri" panose="020F0502020204030204" pitchFamily="34" charset="0"/>
                <a:cs typeface="Arial" panose="020B0604020202020204" pitchFamily="34" charset="0"/>
              </a:rPr>
              <a:t>Luen</a:t>
            </a:r>
            <a:r>
              <a:rPr lang="en-US"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Yang's graphic novel "American Born Chinese," the concept of performance is a central theme that explores </a:t>
            </a:r>
            <a:r>
              <a:rPr lang="en-US" sz="1800" b="1"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how individuals sometimes feel the need to present themselves in certain ways to fit in </a:t>
            </a:r>
            <a:r>
              <a:rPr lang="en-US"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or gain acceptance. The book follows three interconnected storylines, one of which involves </a:t>
            </a:r>
            <a:r>
              <a:rPr lang="en-US" sz="1800" kern="100" dirty="0" err="1">
                <a:solidFill>
                  <a:srgbClr val="374151"/>
                </a:solidFill>
                <a:effectLst/>
                <a:latin typeface="Segoe UI" panose="020B0502040204020203" pitchFamily="34" charset="0"/>
                <a:ea typeface="Calibri" panose="020F0502020204030204" pitchFamily="34" charset="0"/>
                <a:cs typeface="Arial" panose="020B0604020202020204" pitchFamily="34" charset="0"/>
              </a:rPr>
              <a:t>Jin</a:t>
            </a:r>
            <a:r>
              <a:rPr lang="en-US"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Wang, a Chinese-American boy. </a:t>
            </a:r>
            <a:r>
              <a:rPr lang="en-US" sz="1800" kern="100" dirty="0" err="1">
                <a:solidFill>
                  <a:srgbClr val="374151"/>
                </a:solidFill>
                <a:effectLst/>
                <a:latin typeface="Segoe UI" panose="020B0502040204020203" pitchFamily="34" charset="0"/>
                <a:ea typeface="Calibri" panose="020F0502020204030204" pitchFamily="34" charset="0"/>
                <a:cs typeface="Arial" panose="020B0604020202020204" pitchFamily="34" charset="0"/>
              </a:rPr>
              <a:t>Jin</a:t>
            </a:r>
            <a:r>
              <a:rPr lang="en-US"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struggles with his identity and tries to conform to American culture by changing his appearance and behavior. . . .As the story unfolds, </a:t>
            </a:r>
            <a:r>
              <a:rPr lang="en-US" sz="1800" kern="100" dirty="0" err="1">
                <a:solidFill>
                  <a:srgbClr val="374151"/>
                </a:solidFill>
                <a:effectLst/>
                <a:latin typeface="Segoe UI" panose="020B0502040204020203" pitchFamily="34" charset="0"/>
                <a:ea typeface="Calibri" panose="020F0502020204030204" pitchFamily="34" charset="0"/>
                <a:cs typeface="Arial" panose="020B0604020202020204" pitchFamily="34" charset="0"/>
              </a:rPr>
              <a:t>Jin</a:t>
            </a:r>
            <a:r>
              <a:rPr lang="en-US"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learns the importance of </a:t>
            </a:r>
            <a:r>
              <a:rPr lang="en-US" sz="1800" b="1"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accepting his true self </a:t>
            </a:r>
            <a:r>
              <a:rPr lang="en-US"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and embracing his </a:t>
            </a:r>
            <a:r>
              <a:rPr lang="en-US" sz="1800" b="1"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cultural background</a:t>
            </a:r>
            <a:r>
              <a:rPr lang="en-US"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ultimately breaking free from the confines of the performance he had been putting on. This theme of performance highlights the challenges faced by individuals navigating </a:t>
            </a:r>
            <a:r>
              <a:rPr lang="en-US" sz="1800" b="1"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cultural</a:t>
            </a:r>
            <a:r>
              <a:rPr lang="en-US"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identity and the </a:t>
            </a:r>
            <a:r>
              <a:rPr lang="en-US" sz="1800" b="1"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pressure to conform to societal norms</a:t>
            </a:r>
            <a:r>
              <a:rPr lang="en-US" sz="1800" kern="1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TextBox 3">
            <a:extLst>
              <a:ext uri="{FF2B5EF4-FFF2-40B4-BE49-F238E27FC236}">
                <a16:creationId xmlns:a16="http://schemas.microsoft.com/office/drawing/2014/main" id="{EEAC59CB-6B19-9238-BE5E-69F0F38FEC82}"/>
              </a:ext>
            </a:extLst>
          </p:cNvPr>
          <p:cNvSpPr txBox="1"/>
          <p:nvPr/>
        </p:nvSpPr>
        <p:spPr>
          <a:xfrm>
            <a:off x="7155180" y="2663190"/>
            <a:ext cx="834390" cy="2366010"/>
          </a:xfrm>
          <a:prstGeom prst="rect">
            <a:avLst/>
          </a:prstGeom>
          <a:noFill/>
        </p:spPr>
        <p:txBody>
          <a:bodyPr wrap="square" rtlCol="0">
            <a:spAutoFit/>
          </a:bodyPr>
          <a:lstStyle/>
          <a:p>
            <a:endParaRPr lang="en-US" dirty="0"/>
          </a:p>
        </p:txBody>
      </p:sp>
      <p:pic>
        <p:nvPicPr>
          <p:cNvPr id="5" name="Picture 4">
            <a:extLst>
              <a:ext uri="{FF2B5EF4-FFF2-40B4-BE49-F238E27FC236}">
                <a16:creationId xmlns:a16="http://schemas.microsoft.com/office/drawing/2014/main" id="{56C57F7D-150A-E447-6474-D0A33664F37D}"/>
              </a:ext>
            </a:extLst>
          </p:cNvPr>
          <p:cNvPicPr>
            <a:picLocks noChangeAspect="1"/>
          </p:cNvPicPr>
          <p:nvPr/>
        </p:nvPicPr>
        <p:blipFill>
          <a:blip r:embed="rId2"/>
          <a:stretch>
            <a:fillRect/>
          </a:stretch>
        </p:blipFill>
        <p:spPr>
          <a:xfrm>
            <a:off x="6800077" y="102316"/>
            <a:ext cx="3773445" cy="6755684"/>
          </a:xfrm>
          <a:prstGeom prst="rect">
            <a:avLst/>
          </a:prstGeom>
        </p:spPr>
      </p:pic>
    </p:spTree>
    <p:extLst>
      <p:ext uri="{BB962C8B-B14F-4D97-AF65-F5344CB8AC3E}">
        <p14:creationId xmlns:p14="http://schemas.microsoft.com/office/powerpoint/2010/main" val="4191930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2908803" cy="466689"/>
          </a:xfrm>
        </p:spPr>
        <p:txBody>
          <a:bodyPr/>
          <a:lstStyle/>
          <a:p>
            <a:r>
              <a:rPr lang="en-US" dirty="0"/>
              <a:t>Today:</a:t>
            </a:r>
          </a:p>
        </p:txBody>
      </p:sp>
      <p:pic>
        <p:nvPicPr>
          <p:cNvPr id="7" name="Content Placeholder 6" descr="more than meets the eye.png"/>
          <p:cNvPicPr>
            <a:picLocks noGrp="1" noChangeAspect="1"/>
          </p:cNvPicPr>
          <p:nvPr>
            <p:ph idx="1"/>
          </p:nvPr>
        </p:nvPicPr>
        <p:blipFill>
          <a:blip r:embed="rId2">
            <a:extLst>
              <a:ext uri="{28A0092B-C50C-407E-A947-70E740481C1C}">
                <a14:useLocalDpi xmlns:a14="http://schemas.microsoft.com/office/drawing/2010/main" val="0"/>
              </a:ext>
            </a:extLst>
          </a:blip>
          <a:srcRect l="-14955" r="-14955"/>
          <a:stretch>
            <a:fillRect/>
          </a:stretch>
        </p:blipFill>
        <p:spPr>
          <a:xfrm>
            <a:off x="6252369" y="1289172"/>
            <a:ext cx="2626223" cy="3007107"/>
          </a:xfrm>
        </p:spPr>
      </p:pic>
      <p:sp>
        <p:nvSpPr>
          <p:cNvPr id="6" name="Text Placeholder 5"/>
          <p:cNvSpPr>
            <a:spLocks noGrp="1"/>
          </p:cNvSpPr>
          <p:nvPr>
            <p:ph type="body" sz="half" idx="2"/>
          </p:nvPr>
        </p:nvSpPr>
        <p:spPr>
          <a:xfrm>
            <a:off x="295912" y="1134267"/>
            <a:ext cx="6152511" cy="5572703"/>
          </a:xfrm>
        </p:spPr>
        <p:txBody>
          <a:bodyPr>
            <a:noAutofit/>
          </a:bodyPr>
          <a:lstStyle/>
          <a:p>
            <a:r>
              <a:rPr lang="en-US" sz="2000" dirty="0"/>
              <a:t>1. </a:t>
            </a:r>
          </a:p>
          <a:p>
            <a:r>
              <a:rPr lang="en-US" sz="2000" dirty="0"/>
              <a:t>How can </a:t>
            </a:r>
            <a:r>
              <a:rPr lang="en-US" sz="2000" i="1" dirty="0"/>
              <a:t>ABC</a:t>
            </a:r>
            <a:r>
              <a:rPr lang="en-US" sz="2000" dirty="0"/>
              <a:t> help us unpack the  association between who we </a:t>
            </a:r>
            <a:r>
              <a:rPr lang="en-US" sz="2000" b="1" dirty="0"/>
              <a:t>are </a:t>
            </a:r>
            <a:r>
              <a:rPr lang="en-US" sz="2000" dirty="0"/>
              <a:t>and </a:t>
            </a:r>
            <a:r>
              <a:rPr lang="en-US" sz="2000" b="1" dirty="0"/>
              <a:t>how we appear</a:t>
            </a:r>
            <a:r>
              <a:rPr lang="en-US" sz="2000" dirty="0"/>
              <a:t> to others? </a:t>
            </a:r>
          </a:p>
          <a:p>
            <a:r>
              <a:rPr lang="en-US" sz="2000" dirty="0"/>
              <a:t>What is “us” and what is a (expected, coerced, conditioned) performance of an identity</a:t>
            </a:r>
          </a:p>
          <a:p>
            <a:endParaRPr lang="en-US" sz="2000" dirty="0"/>
          </a:p>
          <a:p>
            <a:r>
              <a:rPr lang="en-US" sz="2000" dirty="0"/>
              <a:t>2. What are the (unintended) consequences of using an animal analogy to talk about race in the U.S.? </a:t>
            </a:r>
          </a:p>
          <a:p>
            <a:endParaRPr lang="en-US" sz="2000" dirty="0"/>
          </a:p>
          <a:p>
            <a:r>
              <a:rPr lang="en-US" sz="2000" b="1" dirty="0"/>
              <a:t>3. Connect 1 &amp;2 </a:t>
            </a:r>
          </a:p>
          <a:p>
            <a:endParaRPr lang="en-US" sz="2000" b="1" dirty="0"/>
          </a:p>
          <a:p>
            <a:r>
              <a:rPr lang="en-US" sz="2000" b="1" dirty="0"/>
              <a:t>Related: </a:t>
            </a:r>
          </a:p>
          <a:p>
            <a:r>
              <a:rPr lang="en-US" sz="2000" dirty="0"/>
              <a:t>4. . Does this text “appropriate” a Buddhist tale in order to advance Christianity?</a:t>
            </a:r>
          </a:p>
          <a:p>
            <a:r>
              <a:rPr lang="en-US" sz="2000" dirty="0"/>
              <a:t>	</a:t>
            </a:r>
          </a:p>
        </p:txBody>
      </p:sp>
    </p:spTree>
    <p:extLst>
      <p:ext uri="{BB962C8B-B14F-4D97-AF65-F5344CB8AC3E}">
        <p14:creationId xmlns:p14="http://schemas.microsoft.com/office/powerpoint/2010/main" val="931336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90" y="995423"/>
            <a:ext cx="8411003" cy="1407795"/>
          </a:xfrm>
        </p:spPr>
        <p:txBody>
          <a:bodyPr>
            <a:normAutofit fontScale="90000"/>
          </a:bodyPr>
          <a:lstStyle/>
          <a:p>
            <a:pPr algn="l"/>
            <a:br>
              <a:rPr lang="en-US" sz="2025" dirty="0"/>
            </a:br>
            <a:r>
              <a:rPr lang="en-US" sz="2025" dirty="0"/>
              <a:t>Does </a:t>
            </a:r>
            <a:r>
              <a:rPr lang="en-US" sz="2025" i="1" dirty="0"/>
              <a:t>American Born Chinese</a:t>
            </a:r>
            <a:r>
              <a:rPr lang="en-US" sz="2025" dirty="0"/>
              <a:t> validate the notion of one’s “true form” or does the inscription of multiple forms of</a:t>
            </a:r>
            <a:br>
              <a:rPr lang="en-US" sz="2025" dirty="0"/>
            </a:br>
            <a:br>
              <a:rPr lang="en-US" sz="2025" dirty="0"/>
            </a:br>
            <a:r>
              <a:rPr lang="en-US" sz="2025" dirty="0">
                <a:solidFill>
                  <a:srgbClr val="FF0000"/>
                </a:solidFill>
              </a:rPr>
              <a:t> impersonation, transformation, translation, duplication, revision, modification, role playing, mimicry, masking, performance, artifice, ventriloquism, drag, adaptation, or pretending</a:t>
            </a:r>
            <a:br>
              <a:rPr lang="en-US" sz="2025" dirty="0"/>
            </a:br>
            <a:r>
              <a:rPr lang="en-US" sz="2025" dirty="0"/>
              <a:t> </a:t>
            </a:r>
            <a:br>
              <a:rPr lang="en-US" sz="2025" dirty="0"/>
            </a:br>
            <a:r>
              <a:rPr lang="en-US" sz="2025" dirty="0"/>
              <a:t> play with notions of the authentic?</a:t>
            </a:r>
            <a:br>
              <a:rPr lang="en-US" sz="2025" dirty="0"/>
            </a:br>
            <a:br>
              <a:rPr lang="en-US" sz="2025" dirty="0"/>
            </a:br>
            <a:r>
              <a:rPr lang="en-US" sz="2100" dirty="0"/>
              <a:t>What might be the significance of layering so many examples of imposture within one text? Do they work against its overt message?</a:t>
            </a:r>
            <a:br>
              <a:rPr lang="en-US" sz="2100" b="1" dirty="0"/>
            </a:br>
            <a:endParaRPr lang="en-US" sz="2025" dirty="0"/>
          </a:p>
        </p:txBody>
      </p:sp>
      <p:pic>
        <p:nvPicPr>
          <p:cNvPr id="4" name="Content Placeholder 3" descr="yang .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800" y="3792456"/>
            <a:ext cx="2044700" cy="2832100"/>
          </a:xfrm>
        </p:spPr>
      </p:pic>
      <p:sp>
        <p:nvSpPr>
          <p:cNvPr id="3" name="TextBox 2"/>
          <p:cNvSpPr txBox="1"/>
          <p:nvPr/>
        </p:nvSpPr>
        <p:spPr>
          <a:xfrm>
            <a:off x="6400800" y="3093409"/>
            <a:ext cx="1485900" cy="461665"/>
          </a:xfrm>
          <a:prstGeom prst="rect">
            <a:avLst/>
          </a:prstGeom>
          <a:noFill/>
        </p:spPr>
        <p:txBody>
          <a:bodyPr wrap="square" rtlCol="0">
            <a:spAutoFit/>
          </a:bodyPr>
          <a:lstStyle/>
          <a:p>
            <a:r>
              <a:rPr lang="en-US" sz="1200" dirty="0"/>
              <a:t>I am not the real Gene Yang</a:t>
            </a:r>
          </a:p>
        </p:txBody>
      </p:sp>
    </p:spTree>
    <p:extLst>
      <p:ext uri="{BB962C8B-B14F-4D97-AF65-F5344CB8AC3E}">
        <p14:creationId xmlns:p14="http://schemas.microsoft.com/office/powerpoint/2010/main" val="196986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2908803" cy="466689"/>
          </a:xfrm>
        </p:spPr>
        <p:txBody>
          <a:bodyPr/>
          <a:lstStyle/>
          <a:p>
            <a:endParaRPr lang="en-US" dirty="0"/>
          </a:p>
        </p:txBody>
      </p:sp>
      <p:pic>
        <p:nvPicPr>
          <p:cNvPr id="7" name="Content Placeholder 6" descr="more than meets the eye.png"/>
          <p:cNvPicPr>
            <a:picLocks noGrp="1" noChangeAspect="1"/>
          </p:cNvPicPr>
          <p:nvPr>
            <p:ph idx="1"/>
          </p:nvPr>
        </p:nvPicPr>
        <p:blipFill>
          <a:blip r:embed="rId2">
            <a:extLst>
              <a:ext uri="{28A0092B-C50C-407E-A947-70E740481C1C}">
                <a14:useLocalDpi xmlns:a14="http://schemas.microsoft.com/office/drawing/2010/main" val="0"/>
              </a:ext>
            </a:extLst>
          </a:blip>
          <a:srcRect l="-14955" r="-14955"/>
          <a:stretch>
            <a:fillRect/>
          </a:stretch>
        </p:blipFill>
        <p:spPr>
          <a:xfrm>
            <a:off x="4836207" y="506394"/>
            <a:ext cx="4698728" cy="5380190"/>
          </a:xfrm>
        </p:spPr>
      </p:pic>
      <p:sp>
        <p:nvSpPr>
          <p:cNvPr id="6" name="Text Placeholder 5"/>
          <p:cNvSpPr>
            <a:spLocks noGrp="1"/>
          </p:cNvSpPr>
          <p:nvPr>
            <p:ph type="body" sz="half" idx="2"/>
          </p:nvPr>
        </p:nvSpPr>
        <p:spPr>
          <a:xfrm>
            <a:off x="295913" y="1134267"/>
            <a:ext cx="4728032" cy="5224492"/>
          </a:xfrm>
        </p:spPr>
        <p:txBody>
          <a:bodyPr>
            <a:noAutofit/>
          </a:bodyPr>
          <a:lstStyle/>
          <a:p>
            <a:r>
              <a:rPr lang="en-US" sz="2800" b="1" dirty="0"/>
              <a:t>Complication:</a:t>
            </a:r>
          </a:p>
          <a:p>
            <a:endParaRPr lang="en-US" sz="2800" dirty="0"/>
          </a:p>
          <a:p>
            <a:r>
              <a:rPr lang="en-US" sz="2800" dirty="0"/>
              <a:t>Is who we </a:t>
            </a:r>
            <a:r>
              <a:rPr lang="en-US" sz="2800" b="1" i="1" dirty="0"/>
              <a:t>are</a:t>
            </a:r>
            <a:r>
              <a:rPr lang="en-US" sz="2800" dirty="0"/>
              <a:t> the same as </a:t>
            </a:r>
            <a:r>
              <a:rPr lang="en-US" sz="2800" b="1" i="1" dirty="0"/>
              <a:t>how we appear</a:t>
            </a:r>
            <a:r>
              <a:rPr lang="en-US" sz="2800" i="1" dirty="0"/>
              <a:t> </a:t>
            </a:r>
            <a:r>
              <a:rPr lang="en-US" sz="2800" dirty="0"/>
              <a:t>to others?</a:t>
            </a:r>
          </a:p>
          <a:p>
            <a:endParaRPr lang="en-US" sz="2800" dirty="0"/>
          </a:p>
          <a:p>
            <a:r>
              <a:rPr lang="en-US" sz="2800" dirty="0"/>
              <a:t>How is  identity indistinguishable from the </a:t>
            </a:r>
            <a:r>
              <a:rPr lang="en-US" sz="2800" i="1" dirty="0"/>
              <a:t>performance</a:t>
            </a:r>
            <a:r>
              <a:rPr lang="en-US" sz="2800" dirty="0"/>
              <a:t> of identity? </a:t>
            </a:r>
          </a:p>
          <a:p>
            <a:endParaRPr lang="en-US" sz="2000" dirty="0"/>
          </a:p>
          <a:p>
            <a:endParaRPr lang="en-US" sz="2000" dirty="0"/>
          </a:p>
          <a:p>
            <a:endParaRPr lang="en-US" sz="2000" dirty="0"/>
          </a:p>
          <a:p>
            <a:endParaRPr lang="en-US" sz="2000" dirty="0"/>
          </a:p>
          <a:p>
            <a:endParaRPr lang="en-US" sz="2000" b="1" dirty="0"/>
          </a:p>
          <a:p>
            <a:r>
              <a:rPr lang="en-US" sz="2000" dirty="0"/>
              <a:t>	</a:t>
            </a:r>
          </a:p>
        </p:txBody>
      </p:sp>
    </p:spTree>
    <p:extLst>
      <p:ext uri="{BB962C8B-B14F-4D97-AF65-F5344CB8AC3E}">
        <p14:creationId xmlns:p14="http://schemas.microsoft.com/office/powerpoint/2010/main" val="352554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 calcmode="lin" valueType="num">
                                      <p:cBhvr additive="base">
                                        <p:cTn id="1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CD033-227B-1746-A1F7-B6B3F46977FD}"/>
              </a:ext>
            </a:extLst>
          </p:cNvPr>
          <p:cNvSpPr>
            <a:spLocks noGrp="1"/>
          </p:cNvSpPr>
          <p:nvPr>
            <p:ph type="title"/>
          </p:nvPr>
        </p:nvSpPr>
        <p:spPr>
          <a:xfrm>
            <a:off x="105104" y="193774"/>
            <a:ext cx="5415586" cy="1066046"/>
          </a:xfrm>
        </p:spPr>
        <p:txBody>
          <a:bodyPr>
            <a:normAutofit/>
          </a:bodyPr>
          <a:lstStyle/>
          <a:p>
            <a:pPr>
              <a:lnSpc>
                <a:spcPct val="90000"/>
              </a:lnSpc>
            </a:pPr>
            <a:br>
              <a:rPr lang="en-US" sz="500"/>
            </a:br>
            <a:br>
              <a:rPr lang="en-US" sz="500"/>
            </a:br>
            <a:br>
              <a:rPr lang="en-US" sz="500"/>
            </a:br>
            <a:br>
              <a:rPr lang="en-US" sz="500"/>
            </a:br>
            <a:br>
              <a:rPr lang="en-US" sz="500"/>
            </a:br>
            <a:br>
              <a:rPr lang="en-US" sz="500"/>
            </a:br>
            <a:br>
              <a:rPr lang="en-US" sz="500"/>
            </a:br>
            <a:br>
              <a:rPr lang="en-US" sz="500"/>
            </a:br>
            <a:br>
              <a:rPr lang="en-US" sz="500"/>
            </a:br>
            <a:br>
              <a:rPr lang="en-US" sz="500"/>
            </a:br>
            <a:br>
              <a:rPr lang="en-US" sz="500"/>
            </a:br>
            <a:r>
              <a:rPr lang="en-US" sz="500"/>
              <a:t> </a:t>
            </a:r>
          </a:p>
        </p:txBody>
      </p:sp>
      <p:sp>
        <p:nvSpPr>
          <p:cNvPr id="3" name="Rectangle 2">
            <a:extLst>
              <a:ext uri="{FF2B5EF4-FFF2-40B4-BE49-F238E27FC236}">
                <a16:creationId xmlns:a16="http://schemas.microsoft.com/office/drawing/2014/main" id="{76DFB1C8-42A3-C34F-9857-20D232FB035E}"/>
              </a:ext>
            </a:extLst>
          </p:cNvPr>
          <p:cNvSpPr/>
          <p:nvPr/>
        </p:nvSpPr>
        <p:spPr>
          <a:xfrm>
            <a:off x="482600" y="1041655"/>
            <a:ext cx="2975265" cy="4644220"/>
          </a:xfrm>
          <a:prstGeom prst="rect">
            <a:avLst/>
          </a:prstGeom>
        </p:spPr>
        <p:txBody>
          <a:bodyPr wrap="square">
            <a:spAutoFit/>
          </a:bodyPr>
          <a:lstStyle/>
          <a:p>
            <a:pPr defTabSz="379476">
              <a:spcAft>
                <a:spcPts val="600"/>
              </a:spcAft>
            </a:pPr>
            <a:endParaRPr lang="en-US" sz="1494" b="1" kern="1200" dirty="0">
              <a:solidFill>
                <a:schemeClr val="tx1"/>
              </a:solidFill>
              <a:latin typeface="Times New Roman" panose="02020603050405020304" pitchFamily="18" charset="0"/>
              <a:ea typeface="+mn-ea"/>
              <a:cs typeface="Times New Roman" panose="02020603050405020304" pitchFamily="18" charset="0"/>
            </a:endParaRPr>
          </a:p>
          <a:p>
            <a:pPr defTabSz="379476">
              <a:spcAft>
                <a:spcPts val="600"/>
              </a:spcAft>
            </a:pPr>
            <a:endParaRPr lang="en-US" sz="2324" i="1" kern="1200" dirty="0">
              <a:solidFill>
                <a:schemeClr val="tx1"/>
              </a:solidFill>
              <a:latin typeface="Times New Roman" panose="02020603050405020304" pitchFamily="18" charset="0"/>
              <a:ea typeface="+mn-ea"/>
              <a:cs typeface="Times New Roman" panose="02020603050405020304" pitchFamily="18" charset="0"/>
            </a:endParaRPr>
          </a:p>
          <a:p>
            <a:pPr defTabSz="379476">
              <a:spcAft>
                <a:spcPts val="600"/>
              </a:spcAft>
            </a:pPr>
            <a:r>
              <a:rPr lang="en-US" sz="2000" b="1" dirty="0">
                <a:latin typeface="Comic Sans MS"/>
                <a:cs typeface="Comic Sans MS"/>
              </a:rPr>
              <a:t> How is the Monkey’s tale put into the service of </a:t>
            </a:r>
            <a:r>
              <a:rPr lang="en-US" sz="2000" b="1" i="1" dirty="0">
                <a:latin typeface="Comic Sans MS"/>
                <a:cs typeface="Comic Sans MS"/>
              </a:rPr>
              <a:t>ABC</a:t>
            </a:r>
            <a:r>
              <a:rPr lang="en-US" sz="2000" b="1" dirty="0">
                <a:latin typeface="Comic Sans MS"/>
                <a:cs typeface="Comic Sans MS"/>
              </a:rPr>
              <a:t>’s message to young people in the U.S.?</a:t>
            </a:r>
            <a:r>
              <a:rPr lang="en-US" sz="2000" dirty="0">
                <a:latin typeface="Comic Sans MS"/>
                <a:cs typeface="Comic Sans MS"/>
              </a:rPr>
              <a:t> </a:t>
            </a:r>
          </a:p>
          <a:p>
            <a:pPr defTabSz="379476">
              <a:spcAft>
                <a:spcPts val="600"/>
              </a:spcAft>
            </a:pPr>
            <a:endParaRPr lang="en-US" sz="2324" i="1" dirty="0">
              <a:latin typeface="Times New Roman" panose="02020603050405020304" pitchFamily="18" charset="0"/>
              <a:cs typeface="Times New Roman" panose="02020603050405020304" pitchFamily="18" charset="0"/>
            </a:endParaRPr>
          </a:p>
          <a:p>
            <a:pPr defTabSz="379476">
              <a:spcAft>
                <a:spcPts val="600"/>
              </a:spcAft>
            </a:pPr>
            <a:endParaRPr lang="en-US" sz="2324" i="1" kern="1200" dirty="0">
              <a:solidFill>
                <a:schemeClr val="tx1"/>
              </a:solidFill>
              <a:latin typeface="Times New Roman" panose="02020603050405020304" pitchFamily="18" charset="0"/>
              <a:ea typeface="+mn-ea"/>
              <a:cs typeface="Times New Roman" panose="02020603050405020304" pitchFamily="18" charset="0"/>
            </a:endParaRPr>
          </a:p>
          <a:p>
            <a:pPr defTabSz="379476">
              <a:spcAft>
                <a:spcPts val="600"/>
              </a:spcAft>
            </a:pPr>
            <a:r>
              <a:rPr lang="en-US" sz="2324" i="1" kern="1200" dirty="0">
                <a:solidFill>
                  <a:schemeClr val="tx1"/>
                </a:solidFill>
                <a:latin typeface="Times New Roman" panose="02020603050405020304" pitchFamily="18" charset="0"/>
                <a:ea typeface="+mn-ea"/>
                <a:cs typeface="Times New Roman" panose="02020603050405020304" pitchFamily="18" charset="0"/>
              </a:rPr>
              <a:t>ABC</a:t>
            </a:r>
            <a:r>
              <a:rPr lang="en-US" sz="2324" kern="1200" dirty="0">
                <a:solidFill>
                  <a:schemeClr val="tx1"/>
                </a:solidFill>
                <a:latin typeface="Times New Roman" panose="02020603050405020304" pitchFamily="18" charset="0"/>
                <a:ea typeface="+mn-ea"/>
                <a:cs typeface="Times New Roman" panose="02020603050405020304" pitchFamily="18" charset="0"/>
              </a:rPr>
              <a:t>, p. 160</a:t>
            </a:r>
          </a:p>
          <a:p>
            <a:pPr defTabSz="379476">
              <a:spcAft>
                <a:spcPts val="600"/>
              </a:spcAft>
            </a:pPr>
            <a:endParaRPr lang="en-US" sz="1494" kern="1200" dirty="0">
              <a:solidFill>
                <a:schemeClr val="tx1"/>
              </a:solidFill>
              <a:latin typeface="Times New Roman" panose="02020603050405020304" pitchFamily="18" charset="0"/>
              <a:ea typeface="+mn-ea"/>
              <a:cs typeface="Times New Roman" panose="02020603050405020304" pitchFamily="18" charset="0"/>
            </a:endParaRPr>
          </a:p>
          <a:p>
            <a:pPr defTabSz="379476">
              <a:spcAft>
                <a:spcPts val="600"/>
              </a:spcAft>
            </a:pPr>
            <a:endParaRPr lang="en-US" sz="1494" kern="1800" dirty="0">
              <a:solidFill>
                <a:schemeClr val="tx1"/>
              </a:solidFill>
              <a:latin typeface="Times New Roman" panose="02020603050405020304" pitchFamily="18" charset="0"/>
              <a:ea typeface="+mn-ea"/>
              <a:cs typeface="+mn-cs"/>
            </a:endParaRPr>
          </a:p>
          <a:p>
            <a:pPr>
              <a:spcAft>
                <a:spcPts val="600"/>
              </a:spcAft>
            </a:pPr>
            <a:endParaRPr lang="en-US" dirty="0"/>
          </a:p>
        </p:txBody>
      </p:sp>
      <p:pic>
        <p:nvPicPr>
          <p:cNvPr id="8" name="Content Placeholder 7">
            <a:extLst>
              <a:ext uri="{FF2B5EF4-FFF2-40B4-BE49-F238E27FC236}">
                <a16:creationId xmlns:a16="http://schemas.microsoft.com/office/drawing/2014/main" id="{870D2181-A8D8-2186-93BC-BDDB003DC3C8}"/>
              </a:ext>
            </a:extLst>
          </p:cNvPr>
          <p:cNvPicPr>
            <a:picLocks noGrp="1" noChangeAspect="1"/>
          </p:cNvPicPr>
          <p:nvPr>
            <p:ph idx="1"/>
          </p:nvPr>
        </p:nvPicPr>
        <p:blipFill>
          <a:blip r:embed="rId2"/>
          <a:stretch>
            <a:fillRect/>
          </a:stretch>
        </p:blipFill>
        <p:spPr>
          <a:xfrm>
            <a:off x="3941933" y="1167583"/>
            <a:ext cx="4719466" cy="4648761"/>
          </a:xfrm>
        </p:spPr>
      </p:pic>
    </p:spTree>
    <p:extLst>
      <p:ext uri="{BB962C8B-B14F-4D97-AF65-F5344CB8AC3E}">
        <p14:creationId xmlns:p14="http://schemas.microsoft.com/office/powerpoint/2010/main" val="1196712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171390"/>
          </a:xfrm>
        </p:spPr>
        <p:txBody>
          <a:bodyPr>
            <a:normAutofit/>
          </a:bodyPr>
          <a:lstStyle/>
          <a:p>
            <a:r>
              <a:rPr lang="en-US" sz="3200" dirty="0"/>
              <a:t>recent film adaptations, </a:t>
            </a:r>
            <a:r>
              <a:rPr lang="en-US" sz="3200" i="1" dirty="0"/>
              <a:t>Journey to the West</a:t>
            </a:r>
          </a:p>
        </p:txBody>
      </p:sp>
      <p:sp>
        <p:nvSpPr>
          <p:cNvPr id="6" name="Text Placeholder 5"/>
          <p:cNvSpPr>
            <a:spLocks noGrp="1"/>
          </p:cNvSpPr>
          <p:nvPr>
            <p:ph type="body" idx="1"/>
          </p:nvPr>
        </p:nvSpPr>
        <p:spPr>
          <a:xfrm>
            <a:off x="457200" y="1535113"/>
            <a:ext cx="3902610" cy="639762"/>
          </a:xfrm>
        </p:spPr>
        <p:txBody>
          <a:bodyPr>
            <a:normAutofit fontScale="92500"/>
          </a:bodyPr>
          <a:lstStyle/>
          <a:p>
            <a:r>
              <a:rPr lang="en-US" i="1" dirty="0"/>
              <a:t>The Forbidden Kingdom</a:t>
            </a:r>
            <a:r>
              <a:rPr lang="en-US" dirty="0"/>
              <a:t>, 2008</a:t>
            </a:r>
          </a:p>
        </p:txBody>
      </p:sp>
      <p:pic>
        <p:nvPicPr>
          <p:cNvPr id="10" name="Content Placeholder 9" descr="MV5BMTUwNTExMTg3NF5BMl5BanBnXkFtZTcwNDYyMTM2MQ@@._V1_SX214_AL_.jpg"/>
          <p:cNvPicPr>
            <a:picLocks noGrp="1" noChangeAspect="1"/>
          </p:cNvPicPr>
          <p:nvPr>
            <p:ph sz="half" idx="2"/>
          </p:nvPr>
        </p:nvPicPr>
        <p:blipFill>
          <a:blip r:embed="rId2">
            <a:extLst>
              <a:ext uri="{28A0092B-C50C-407E-A947-70E740481C1C}">
                <a14:useLocalDpi xmlns:a14="http://schemas.microsoft.com/office/drawing/2010/main" val="0"/>
              </a:ext>
            </a:extLst>
          </a:blip>
          <a:srcRect l="-28838" r="-28838"/>
          <a:stretch>
            <a:fillRect/>
          </a:stretch>
        </p:blipFill>
        <p:spPr/>
      </p:pic>
      <p:sp>
        <p:nvSpPr>
          <p:cNvPr id="8" name="Text Placeholder 7"/>
          <p:cNvSpPr>
            <a:spLocks noGrp="1"/>
          </p:cNvSpPr>
          <p:nvPr>
            <p:ph type="body" sz="quarter" idx="3"/>
          </p:nvPr>
        </p:nvSpPr>
        <p:spPr>
          <a:xfrm>
            <a:off x="4970428" y="1535113"/>
            <a:ext cx="3716372" cy="639762"/>
          </a:xfrm>
        </p:spPr>
        <p:txBody>
          <a:bodyPr/>
          <a:lstStyle/>
          <a:p>
            <a:r>
              <a:rPr lang="en-US" i="1" dirty="0"/>
              <a:t>Journey to the West</a:t>
            </a:r>
            <a:r>
              <a:rPr lang="en-US" dirty="0"/>
              <a:t>, 2013</a:t>
            </a:r>
          </a:p>
        </p:txBody>
      </p:sp>
      <p:pic>
        <p:nvPicPr>
          <p:cNvPr id="12" name="Content Placeholder 11" descr="images.jpg"/>
          <p:cNvPicPr>
            <a:picLocks noGrp="1" noChangeAspect="1"/>
          </p:cNvPicPr>
          <p:nvPr>
            <p:ph sz="quarter" idx="4"/>
          </p:nvPr>
        </p:nvPicPr>
        <p:blipFill>
          <a:blip r:embed="rId3">
            <a:extLst>
              <a:ext uri="{28A0092B-C50C-407E-A947-70E740481C1C}">
                <a14:useLocalDpi xmlns:a14="http://schemas.microsoft.com/office/drawing/2010/main" val="0"/>
              </a:ext>
            </a:extLst>
          </a:blip>
          <a:srcRect l="-26718" r="-26718"/>
          <a:stretch>
            <a:fillRect/>
          </a:stretch>
        </p:blipFill>
        <p:spPr/>
      </p:pic>
    </p:spTree>
    <p:extLst>
      <p:ext uri="{BB962C8B-B14F-4D97-AF65-F5344CB8AC3E}">
        <p14:creationId xmlns:p14="http://schemas.microsoft.com/office/powerpoint/2010/main" val="490839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manga:</a:t>
            </a:r>
          </a:p>
        </p:txBody>
      </p:sp>
      <p:pic>
        <p:nvPicPr>
          <p:cNvPr id="5" name="Content Placeholder 4" descr="content.jpg"/>
          <p:cNvPicPr>
            <a:picLocks noGrp="1" noChangeAspect="1"/>
          </p:cNvPicPr>
          <p:nvPr>
            <p:ph sz="half" idx="1"/>
          </p:nvPr>
        </p:nvPicPr>
        <p:blipFill>
          <a:blip r:embed="rId2">
            <a:extLst>
              <a:ext uri="{28A0092B-C50C-407E-A947-70E740481C1C}">
                <a14:useLocalDpi xmlns:a14="http://schemas.microsoft.com/office/drawing/2010/main" val="0"/>
              </a:ext>
            </a:extLst>
          </a:blip>
          <a:srcRect l="-16924" r="-16924"/>
          <a:stretch>
            <a:fillRect/>
          </a:stretch>
        </p:blipFill>
        <p:spPr/>
      </p:pic>
      <p:sp>
        <p:nvSpPr>
          <p:cNvPr id="4" name="Content Placeholder 3"/>
          <p:cNvSpPr>
            <a:spLocks noGrp="1"/>
          </p:cNvSpPr>
          <p:nvPr>
            <p:ph sz="half" idx="2"/>
          </p:nvPr>
        </p:nvSpPr>
        <p:spPr/>
        <p:txBody>
          <a:bodyPr/>
          <a:lstStyle/>
          <a:p>
            <a:pPr marL="0" indent="0">
              <a:buNone/>
            </a:pPr>
            <a:r>
              <a:rPr lang="en-US" i="1" dirty="0"/>
              <a:t>Dragon Ball </a:t>
            </a:r>
          </a:p>
          <a:p>
            <a:pPr marL="0" indent="0">
              <a:buNone/>
            </a:pPr>
            <a:endParaRPr lang="en-US" i="1" dirty="0"/>
          </a:p>
          <a:p>
            <a:pPr marL="0" indent="0">
              <a:buNone/>
            </a:pPr>
            <a:r>
              <a:rPr lang="en-US" dirty="0"/>
              <a:t>Akira </a:t>
            </a:r>
            <a:r>
              <a:rPr lang="en-US" dirty="0" err="1"/>
              <a:t>Toriyama</a:t>
            </a:r>
            <a:r>
              <a:rPr lang="en-US" dirty="0"/>
              <a:t>,</a:t>
            </a:r>
          </a:p>
          <a:p>
            <a:pPr marL="0" indent="0">
              <a:buNone/>
            </a:pPr>
            <a:r>
              <a:rPr lang="en-US" dirty="0"/>
              <a:t>42 volumes: 1984 to 1995 </a:t>
            </a:r>
            <a:endParaRPr lang="en-US" i="1" dirty="0"/>
          </a:p>
          <a:p>
            <a:pPr marL="0" indent="0">
              <a:buNone/>
            </a:pPr>
            <a:endParaRPr lang="en-US" dirty="0"/>
          </a:p>
        </p:txBody>
      </p:sp>
    </p:spTree>
    <p:extLst>
      <p:ext uri="{BB962C8B-B14F-4D97-AF65-F5344CB8AC3E}">
        <p14:creationId xmlns:p14="http://schemas.microsoft.com/office/powerpoint/2010/main" val="35491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from </a:t>
            </a:r>
            <a:r>
              <a:rPr lang="en-US" sz="2000" i="1" dirty="0"/>
              <a:t>Journey to the West</a:t>
            </a:r>
            <a:br>
              <a:rPr lang="en-US" sz="2000" dirty="0"/>
            </a:br>
            <a:endParaRPr lang="en-US" dirty="0"/>
          </a:p>
        </p:txBody>
      </p:sp>
      <p:pic>
        <p:nvPicPr>
          <p:cNvPr id="5" name="Content Placeholder 4" descr="abc p68.jpg"/>
          <p:cNvPicPr>
            <a:picLocks noGrp="1" noChangeAspect="1"/>
          </p:cNvPicPr>
          <p:nvPr>
            <p:ph idx="1"/>
          </p:nvPr>
        </p:nvPicPr>
        <p:blipFill>
          <a:blip r:embed="rId2">
            <a:extLst>
              <a:ext uri="{28A0092B-C50C-407E-A947-70E740481C1C}">
                <a14:useLocalDpi xmlns:a14="http://schemas.microsoft.com/office/drawing/2010/main" val="0"/>
              </a:ext>
            </a:extLst>
          </a:blip>
          <a:srcRect l="-65860" r="-65860"/>
          <a:stretch>
            <a:fillRect/>
          </a:stretch>
        </p:blipFill>
        <p:spPr>
          <a:xfrm>
            <a:off x="4249039" y="0"/>
            <a:ext cx="5854393" cy="6703461"/>
          </a:xfrm>
        </p:spPr>
      </p:pic>
      <p:sp>
        <p:nvSpPr>
          <p:cNvPr id="4" name="Text Placeholder 3"/>
          <p:cNvSpPr>
            <a:spLocks noGrp="1"/>
          </p:cNvSpPr>
          <p:nvPr>
            <p:ph type="body" sz="half" idx="2"/>
          </p:nvPr>
        </p:nvSpPr>
        <p:spPr>
          <a:xfrm>
            <a:off x="457200" y="1435101"/>
            <a:ext cx="4736123" cy="4778130"/>
          </a:xfrm>
        </p:spPr>
        <p:txBody>
          <a:bodyPr>
            <a:normAutofit/>
          </a:bodyPr>
          <a:lstStyle/>
          <a:p>
            <a:endParaRPr lang="en-US" sz="2400" dirty="0">
              <a:latin typeface="Comic Sans MS"/>
              <a:cs typeface="Comic Sans MS"/>
            </a:endParaRPr>
          </a:p>
          <a:p>
            <a:r>
              <a:rPr lang="en-US" sz="2400" dirty="0"/>
              <a:t>Buddha of the Western Paradise on the Monkey’s comparing himself to the Jade Emperor: </a:t>
            </a:r>
          </a:p>
          <a:p>
            <a:r>
              <a:rPr lang="en-US" sz="2400" dirty="0"/>
              <a:t> </a:t>
            </a:r>
          </a:p>
          <a:p>
            <a:r>
              <a:rPr lang="en-US" sz="2400" dirty="0"/>
              <a:t>“How can you, an animal, who have only in this incarnation received half-human form, dare to make such a boast?  </a:t>
            </a:r>
            <a:r>
              <a:rPr lang="en-US" sz="2400" b="1" dirty="0"/>
              <a:t>You exceed yourself </a:t>
            </a:r>
            <a:r>
              <a:rPr lang="en-US" sz="2400" dirty="0"/>
              <a:t>and will surely come to a bad end. </a:t>
            </a:r>
            <a:r>
              <a:rPr lang="en-US" sz="2400" b="1" dirty="0"/>
              <a:t>Submit</a:t>
            </a:r>
            <a:r>
              <a:rPr lang="en-US" sz="2400" dirty="0"/>
              <a:t> at once and talk no more of your nonsense.” </a:t>
            </a:r>
          </a:p>
          <a:p>
            <a:endParaRPr lang="en-US" sz="2400" dirty="0"/>
          </a:p>
          <a:p>
            <a:endParaRPr lang="en-US" sz="2400" dirty="0">
              <a:latin typeface="Comic Sans MS"/>
              <a:cs typeface="Comic Sans MS"/>
            </a:endParaRPr>
          </a:p>
          <a:p>
            <a:endParaRPr lang="en-US" sz="2400" dirty="0">
              <a:latin typeface="Comic Sans MS"/>
              <a:cs typeface="Comic Sans MS"/>
            </a:endParaRPr>
          </a:p>
          <a:p>
            <a:endParaRPr lang="en-US" sz="2400" dirty="0">
              <a:latin typeface="Comic Sans MS"/>
              <a:cs typeface="Comic Sans MS"/>
            </a:endParaRPr>
          </a:p>
          <a:p>
            <a:endParaRPr lang="en-US" sz="2400" dirty="0">
              <a:latin typeface="Comic Sans MS"/>
              <a:cs typeface="Comic Sans MS"/>
            </a:endParaRPr>
          </a:p>
        </p:txBody>
      </p:sp>
    </p:spTree>
    <p:extLst>
      <p:ext uri="{BB962C8B-B14F-4D97-AF65-F5344CB8AC3E}">
        <p14:creationId xmlns:p14="http://schemas.microsoft.com/office/powerpoint/2010/main" val="3530985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4854</TotalTime>
  <Words>1254</Words>
  <Application>Microsoft Macintosh PowerPoint</Application>
  <PresentationFormat>On-screen Show (4:3)</PresentationFormat>
  <Paragraphs>97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Comic Sans MS</vt:lpstr>
      <vt:lpstr>Segoe UI</vt:lpstr>
      <vt:lpstr>Times New Roman</vt:lpstr>
      <vt:lpstr>Office Theme</vt:lpstr>
      <vt:lpstr>            </vt:lpstr>
      <vt:lpstr> CHATGpt: Explain in Gene Yang's American Born Chinese how performance works. </vt:lpstr>
      <vt:lpstr>Today:</vt:lpstr>
      <vt:lpstr> Does American Born Chinese validate the notion of one’s “true form” or does the inscription of multiple forms of   impersonation, transformation, translation, duplication, revision, modification, role playing, mimicry, masking, performance, artifice, ventriloquism, drag, adaptation, or pretending    play with notions of the authentic?  What might be the significance of layering so many examples of imposture within one text? Do they work against its overt message? </vt:lpstr>
      <vt:lpstr>PowerPoint Presentation</vt:lpstr>
      <vt:lpstr>            </vt:lpstr>
      <vt:lpstr>recent film adaptations, Journey to the West</vt:lpstr>
      <vt:lpstr>manga:</vt:lpstr>
      <vt:lpstr>from Journey to the West </vt:lpstr>
      <vt:lpstr> “monkeyness” as essential, a series of fixed traits? </vt:lpstr>
      <vt:lpstr>PowerPoint Presentation</vt:lpstr>
      <vt:lpstr>   “I wanted to do an Asian-American retelling of the tale, so I added Western, Judeo-Christian elements to my version.”    “Christianity, you see, lies at the very center of my identity as an Asian-American.”  -- Gene Yang  </vt:lpstr>
      <vt:lpstr>    </vt:lpstr>
      <vt:lpstr>“As a psychoanalyst, I should help my patient to become conscious of his unconscious and abandon his attempts at hallucinatory whitening but also to act in the direction of a change in the social structure.”         –Franz Fanon, Black Skin, White Masks </vt:lpstr>
      <vt:lpstr>PowerPoint Presentation</vt:lpstr>
      <vt:lpstr>PowerPoint Presentation</vt:lpstr>
      <vt:lpstr>Transgender activist Caitlyn Jenner, formerly Bruce, 2015: on reconciling her interiority and selfhood with what is seen on the surface:   “Bruce always had to tell a lie, he was always living that lie, every day, he always had a secret from morning till night. Caitlyn doesn’t have any secrets.”</vt:lpstr>
      <vt:lpstr>philosopher Judith Butler on  gender performativity: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Bounce title entrance effect</dc:title>
  <dc:creator>IRH Fellow</dc:creator>
  <cp:lastModifiedBy>Misha O'KEEFFE</cp:lastModifiedBy>
  <cp:revision>237</cp:revision>
  <dcterms:created xsi:type="dcterms:W3CDTF">2015-08-26T18:48:47Z</dcterms:created>
  <dcterms:modified xsi:type="dcterms:W3CDTF">2023-10-16T21:13:58Z</dcterms:modified>
</cp:coreProperties>
</file>